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sldIdLst>
    <p:sldId id="335" r:id="rId2"/>
    <p:sldId id="315" r:id="rId3"/>
    <p:sldId id="262" r:id="rId4"/>
    <p:sldId id="278" r:id="rId5"/>
    <p:sldId id="279" r:id="rId6"/>
    <p:sldId id="310" r:id="rId7"/>
    <p:sldId id="280" r:id="rId8"/>
    <p:sldId id="282" r:id="rId9"/>
    <p:sldId id="284" r:id="rId10"/>
    <p:sldId id="297" r:id="rId11"/>
    <p:sldId id="298" r:id="rId12"/>
    <p:sldId id="299" r:id="rId13"/>
    <p:sldId id="339" r:id="rId14"/>
    <p:sldId id="306" r:id="rId15"/>
    <p:sldId id="288" r:id="rId16"/>
    <p:sldId id="300" r:id="rId17"/>
    <p:sldId id="321" r:id="rId18"/>
    <p:sldId id="323" r:id="rId19"/>
    <p:sldId id="330" r:id="rId20"/>
    <p:sldId id="337" r:id="rId21"/>
    <p:sldId id="338" r:id="rId22"/>
    <p:sldId id="316" r:id="rId23"/>
    <p:sldId id="309" r:id="rId24"/>
    <p:sldId id="333" r:id="rId25"/>
    <p:sldId id="307" r:id="rId26"/>
    <p:sldId id="318" r:id="rId27"/>
    <p:sldId id="319" r:id="rId28"/>
    <p:sldId id="285" r:id="rId29"/>
    <p:sldId id="328" r:id="rId30"/>
    <p:sldId id="33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FF"/>
    <a:srgbClr val="F5FDCF"/>
    <a:srgbClr val="FF3300"/>
    <a:srgbClr val="FFFF99"/>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1786" autoAdjust="0"/>
  </p:normalViewPr>
  <p:slideViewPr>
    <p:cSldViewPr>
      <p:cViewPr varScale="1">
        <p:scale>
          <a:sx n="113" d="100"/>
          <a:sy n="113" d="100"/>
        </p:scale>
        <p:origin x="-942" y="-102"/>
      </p:cViewPr>
      <p:guideLst>
        <p:guide orient="horz" pos="2160"/>
        <p:guide pos="2880"/>
      </p:guideLst>
    </p:cSldViewPr>
  </p:slideViewPr>
  <p:notesTextViewPr>
    <p:cViewPr>
      <p:scale>
        <a:sx n="3" d="2"/>
        <a:sy n="3" d="2"/>
      </p:scale>
      <p:origin x="0" y="0"/>
    </p:cViewPr>
  </p:notesTextViewPr>
  <p:sorterViewPr>
    <p:cViewPr>
      <p:scale>
        <a:sx n="190" d="100"/>
        <a:sy n="190" d="100"/>
      </p:scale>
      <p:origin x="0" y="12636"/>
    </p:cViewPr>
  </p:sorterViewPr>
  <p:notesViewPr>
    <p:cSldViewPr>
      <p:cViewPr>
        <p:scale>
          <a:sx n="87" d="100"/>
          <a:sy n="87" d="100"/>
        </p:scale>
        <p:origin x="-310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992EA9-0FAB-47C0-9E42-9609B8146E7B}" type="datetimeFigureOut">
              <a:rPr lang="en-US" smtClean="0"/>
              <a:pPr/>
              <a:t>5/6/2015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FCCD24-C052-48A9-9EA2-6A6A8A3FAA05}" type="slidenum">
              <a:rPr lang="en-US" smtClean="0"/>
              <a:pPr/>
              <a:t>‹#›</a:t>
            </a:fld>
            <a:endParaRPr lang="en-US"/>
          </a:p>
        </p:txBody>
      </p:sp>
    </p:spTree>
    <p:extLst>
      <p:ext uri="{BB962C8B-B14F-4D97-AF65-F5344CB8AC3E}">
        <p14:creationId xmlns:p14="http://schemas.microsoft.com/office/powerpoint/2010/main" val="676978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1</a:t>
            </a:fld>
            <a:endParaRPr lang="en-US"/>
          </a:p>
        </p:txBody>
      </p:sp>
    </p:spTree>
    <p:extLst>
      <p:ext uri="{BB962C8B-B14F-4D97-AF65-F5344CB8AC3E}">
        <p14:creationId xmlns:p14="http://schemas.microsoft.com/office/powerpoint/2010/main" val="82182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10</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11</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12</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13</a:t>
            </a:fld>
            <a:endParaRPr lang="en-US"/>
          </a:p>
        </p:txBody>
      </p:sp>
    </p:spTree>
    <p:extLst>
      <p:ext uri="{BB962C8B-B14F-4D97-AF65-F5344CB8AC3E}">
        <p14:creationId xmlns:p14="http://schemas.microsoft.com/office/powerpoint/2010/main" val="9757059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14</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FCCD24-C052-48A9-9EA2-6A6A8A3FAA05}" type="slidenum">
              <a:rPr lang="en-US" smtClean="0"/>
              <a:pPr/>
              <a:t>15</a:t>
            </a:fld>
            <a:endParaRPr lang="en-US"/>
          </a:p>
        </p:txBody>
      </p:sp>
    </p:spTree>
    <p:extLst>
      <p:ext uri="{BB962C8B-B14F-4D97-AF65-F5344CB8AC3E}">
        <p14:creationId xmlns:p14="http://schemas.microsoft.com/office/powerpoint/2010/main" val="35674759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16</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17</a:t>
            </a:fld>
            <a:endParaRPr lang="en-US"/>
          </a:p>
        </p:txBody>
      </p:sp>
    </p:spTree>
    <p:extLst>
      <p:ext uri="{BB962C8B-B14F-4D97-AF65-F5344CB8AC3E}">
        <p14:creationId xmlns:p14="http://schemas.microsoft.com/office/powerpoint/2010/main" val="34297727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FCCD24-C052-48A9-9EA2-6A6A8A3FAA05}" type="slidenum">
              <a:rPr lang="en-US" smtClean="0"/>
              <a:pPr/>
              <a:t>18</a:t>
            </a:fld>
            <a:endParaRPr lang="en-US"/>
          </a:p>
        </p:txBody>
      </p:sp>
    </p:spTree>
    <p:extLst>
      <p:ext uri="{BB962C8B-B14F-4D97-AF65-F5344CB8AC3E}">
        <p14:creationId xmlns:p14="http://schemas.microsoft.com/office/powerpoint/2010/main" val="12058874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FCCD24-C052-48A9-9EA2-6A6A8A3FAA05}" type="slidenum">
              <a:rPr lang="en-US" smtClean="0"/>
              <a:pPr/>
              <a:t>19</a:t>
            </a:fld>
            <a:endParaRPr lang="en-US"/>
          </a:p>
        </p:txBody>
      </p:sp>
    </p:spTree>
    <p:extLst>
      <p:ext uri="{BB962C8B-B14F-4D97-AF65-F5344CB8AC3E}">
        <p14:creationId xmlns:p14="http://schemas.microsoft.com/office/powerpoint/2010/main" val="3515297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That is, no butterfly, box-spreads, straddles,</a:t>
            </a:r>
            <a:r>
              <a:rPr lang="en-US" baseline="0" dirty="0" smtClean="0"/>
              <a:t> strangles, condors, etc.</a:t>
            </a:r>
          </a:p>
          <a:p>
            <a:endParaRPr lang="en-US" dirty="0"/>
          </a:p>
          <a:p>
            <a:r>
              <a:rPr lang="en-US" dirty="0" smtClean="0"/>
              <a:t>Point out relevant info for our study that is at those 3 CBOE links.</a:t>
            </a:r>
          </a:p>
          <a:p>
            <a:endParaRPr lang="en-US" dirty="0"/>
          </a:p>
          <a:p>
            <a:r>
              <a:rPr lang="en-US" dirty="0" smtClean="0"/>
              <a:t>With first one, point out risk/return emphasis. Show that underlying is always an index. </a:t>
            </a:r>
          </a:p>
          <a:p>
            <a:endParaRPr lang="en-US" dirty="0"/>
          </a:p>
          <a:p>
            <a:r>
              <a:rPr lang="en-US" dirty="0" smtClean="0"/>
              <a:t>With third one, show that authors focus on performance measures like </a:t>
            </a:r>
            <a:r>
              <a:rPr lang="en-US" dirty="0" err="1" smtClean="0"/>
              <a:t>Stutzer</a:t>
            </a:r>
            <a:r>
              <a:rPr lang="en-US" dirty="0" smtClean="0"/>
              <a:t>, Sharpe, </a:t>
            </a:r>
            <a:r>
              <a:rPr lang="en-US" dirty="0" err="1" smtClean="0"/>
              <a:t>Sortino</a:t>
            </a:r>
            <a:r>
              <a:rPr lang="en-US" dirty="0" smtClean="0"/>
              <a:t>, etc. (second page)</a:t>
            </a:r>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2</a:t>
            </a:fld>
            <a:endParaRPr lang="en-US"/>
          </a:p>
        </p:txBody>
      </p:sp>
    </p:spTree>
    <p:extLst>
      <p:ext uri="{BB962C8B-B14F-4D97-AF65-F5344CB8AC3E}">
        <p14:creationId xmlns:p14="http://schemas.microsoft.com/office/powerpoint/2010/main" val="2580317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FCCD24-C052-48A9-9EA2-6A6A8A3FAA05}" type="slidenum">
              <a:rPr lang="en-US" smtClean="0"/>
              <a:pPr/>
              <a:t>22</a:t>
            </a:fld>
            <a:endParaRPr lang="en-US"/>
          </a:p>
        </p:txBody>
      </p:sp>
    </p:spTree>
    <p:extLst>
      <p:ext uri="{BB962C8B-B14F-4D97-AF65-F5344CB8AC3E}">
        <p14:creationId xmlns:p14="http://schemas.microsoft.com/office/powerpoint/2010/main" val="24569485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23</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Both of these comments are extremely relevant for our study! </a:t>
            </a:r>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24</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25</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exercises, remember that there are three types of market participants. They are customers, market makers, and proprietary firms. </a:t>
            </a:r>
          </a:p>
          <a:p>
            <a:endParaRPr lang="en-US" dirty="0"/>
          </a:p>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26</a:t>
            </a:fld>
            <a:endParaRPr lang="en-US"/>
          </a:p>
        </p:txBody>
      </p:sp>
    </p:spTree>
    <p:extLst>
      <p:ext uri="{BB962C8B-B14F-4D97-AF65-F5344CB8AC3E}">
        <p14:creationId xmlns:p14="http://schemas.microsoft.com/office/powerpoint/2010/main" val="10656361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Big change on the 26</a:t>
            </a:r>
            <a:r>
              <a:rPr lang="en-US" baseline="30000" dirty="0" smtClean="0"/>
              <a:t>th</a:t>
            </a:r>
            <a:r>
              <a:rPr lang="en-US" dirty="0" smtClean="0"/>
              <a:t> ….  Go across row and mention deltas, intrinsic values, difference</a:t>
            </a:r>
          </a:p>
          <a:p>
            <a:endParaRPr lang="en-US" dirty="0"/>
          </a:p>
          <a:p>
            <a:r>
              <a:rPr lang="en-US" dirty="0" smtClean="0"/>
              <a:t>Note exercises in August are irrelevant for our study. Also, note how the exercises dribble on for days, and some contracts are never exercised.</a:t>
            </a:r>
          </a:p>
          <a:p>
            <a:endParaRPr lang="en-US" dirty="0"/>
          </a:p>
          <a:p>
            <a:r>
              <a:rPr lang="en-US" dirty="0" smtClean="0"/>
              <a:t>Note also that the number exercised often exceeds open interest!  B&amp;W (2012) discuss this.</a:t>
            </a:r>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27</a:t>
            </a:fld>
            <a:endParaRPr lang="en-US"/>
          </a:p>
        </p:txBody>
      </p:sp>
    </p:spTree>
    <p:extLst>
      <p:ext uri="{BB962C8B-B14F-4D97-AF65-F5344CB8AC3E}">
        <p14:creationId xmlns:p14="http://schemas.microsoft.com/office/powerpoint/2010/main" val="3559144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28</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FCCD24-C052-48A9-9EA2-6A6A8A3FAA05}" type="slidenum">
              <a:rPr lang="en-US" smtClean="0"/>
              <a:pPr/>
              <a:t>30</a:t>
            </a:fld>
            <a:endParaRPr lang="en-US"/>
          </a:p>
        </p:txBody>
      </p:sp>
    </p:spTree>
    <p:extLst>
      <p:ext uri="{BB962C8B-B14F-4D97-AF65-F5344CB8AC3E}">
        <p14:creationId xmlns:p14="http://schemas.microsoft.com/office/powerpoint/2010/main" val="72862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Whaley study commissioned by CBOE before launching its BXM contract. Well done … recommend it. Ditto for the Hill et al paper …. Authors at Goldman Sachs. Nice applied paper!</a:t>
            </a:r>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3</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4</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5</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0F047B-F6C7-48B7-972D-40DB4D23D184}" type="slidenum">
              <a:rPr lang="en-US"/>
              <a:pPr/>
              <a:t>6</a:t>
            </a:fld>
            <a:endParaRPr lang="en-US"/>
          </a:p>
        </p:txBody>
      </p:sp>
      <p:sp>
        <p:nvSpPr>
          <p:cNvPr id="997378" name="Rectangle 2"/>
          <p:cNvSpPr>
            <a:spLocks noGrp="1" noRot="1" noChangeAspect="1" noChangeArrowheads="1" noTextEdit="1"/>
          </p:cNvSpPr>
          <p:nvPr>
            <p:ph type="sldImg"/>
          </p:nvPr>
        </p:nvSpPr>
        <p:spPr>
          <a:ln/>
        </p:spPr>
      </p:sp>
      <p:sp>
        <p:nvSpPr>
          <p:cNvPr id="9973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8073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7</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8</a:t>
            </a:fld>
            <a:endParaRPr lang="en-US"/>
          </a:p>
        </p:txBody>
      </p:sp>
    </p:spTree>
    <p:extLst>
      <p:ext uri="{BB962C8B-B14F-4D97-AF65-F5344CB8AC3E}">
        <p14:creationId xmlns:p14="http://schemas.microsoft.com/office/powerpoint/2010/main" val="3135814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CCD24-C052-48A9-9EA2-6A6A8A3FAA05}" type="slidenum">
              <a:rPr lang="en-US" smtClean="0"/>
              <a:pPr/>
              <a:t>9</a:t>
            </a:fld>
            <a:endParaRPr lang="en-US"/>
          </a:p>
        </p:txBody>
      </p:sp>
    </p:spTree>
    <p:extLst>
      <p:ext uri="{BB962C8B-B14F-4D97-AF65-F5344CB8AC3E}">
        <p14:creationId xmlns:p14="http://schemas.microsoft.com/office/powerpoint/2010/main" val="3135814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926925-0477-44B8-B45F-0F48875EF5D0}" type="datetime1">
              <a:rPr lang="en-US" smtClean="0"/>
              <a:t>5/6/2015</a:t>
            </a:fld>
            <a:endParaRPr lang="en-US"/>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dirty="0"/>
          </a:p>
        </p:txBody>
      </p:sp>
      <p:sp>
        <p:nvSpPr>
          <p:cNvPr id="6" name="Slide Number Placeholder 5"/>
          <p:cNvSpPr>
            <a:spLocks noGrp="1"/>
          </p:cNvSpPr>
          <p:nvPr>
            <p:ph type="sldNum" sz="quarter" idx="12"/>
          </p:nvPr>
        </p:nvSpPr>
        <p:spPr/>
        <p:txBody>
          <a:bodyPr/>
          <a:lstStyle/>
          <a:p>
            <a:fld id="{ABA4A12E-84C4-4336-A43F-C636CF6A37E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DB75F0-9C83-488B-A54F-B26FF4DB71E4}" type="datetime1">
              <a:rPr lang="en-US" smtClean="0"/>
              <a:t>5/6/2015</a:t>
            </a:fld>
            <a:endParaRPr lang="en-US"/>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dirty="0"/>
          </a:p>
        </p:txBody>
      </p:sp>
      <p:sp>
        <p:nvSpPr>
          <p:cNvPr id="6" name="Slide Number Placeholder 5"/>
          <p:cNvSpPr>
            <a:spLocks noGrp="1"/>
          </p:cNvSpPr>
          <p:nvPr>
            <p:ph type="sldNum" sz="quarter" idx="12"/>
          </p:nvPr>
        </p:nvSpPr>
        <p:spPr/>
        <p:txBody>
          <a:bodyPr/>
          <a:lstStyle/>
          <a:p>
            <a:fld id="{ABA4A12E-84C4-4336-A43F-C636CF6A37E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0D03F8-1B75-4D5F-9DF3-B7259ED43313}" type="datetime1">
              <a:rPr lang="en-US" smtClean="0"/>
              <a:t>5/6/2015</a:t>
            </a:fld>
            <a:endParaRPr lang="en-US"/>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dirty="0"/>
          </a:p>
        </p:txBody>
      </p:sp>
      <p:sp>
        <p:nvSpPr>
          <p:cNvPr id="6" name="Slide Number Placeholder 5"/>
          <p:cNvSpPr>
            <a:spLocks noGrp="1"/>
          </p:cNvSpPr>
          <p:nvPr>
            <p:ph type="sldNum" sz="quarter" idx="12"/>
          </p:nvPr>
        </p:nvSpPr>
        <p:spPr/>
        <p:txBody>
          <a:bodyPr/>
          <a:lstStyle/>
          <a:p>
            <a:fld id="{ABA4A12E-84C4-4336-A43F-C636CF6A37E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510ADA-3C2F-4686-9250-AE90B5E0B601}" type="datetime1">
              <a:rPr lang="en-US" smtClean="0"/>
              <a:t>5/6/2015</a:t>
            </a:fld>
            <a:endParaRPr lang="en-US"/>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dirty="0"/>
          </a:p>
        </p:txBody>
      </p:sp>
      <p:sp>
        <p:nvSpPr>
          <p:cNvPr id="6" name="Slide Number Placeholder 5"/>
          <p:cNvSpPr>
            <a:spLocks noGrp="1"/>
          </p:cNvSpPr>
          <p:nvPr>
            <p:ph type="sldNum" sz="quarter" idx="12"/>
          </p:nvPr>
        </p:nvSpPr>
        <p:spPr/>
        <p:txBody>
          <a:bodyPr/>
          <a:lstStyle/>
          <a:p>
            <a:fld id="{ABA4A12E-84C4-4336-A43F-C636CF6A37E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A0BE83-53CA-4156-9999-91A06F79FDCA}" type="datetime1">
              <a:rPr lang="en-US" smtClean="0"/>
              <a:t>5/6/2015</a:t>
            </a:fld>
            <a:endParaRPr lang="en-US"/>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dirty="0"/>
          </a:p>
        </p:txBody>
      </p:sp>
      <p:sp>
        <p:nvSpPr>
          <p:cNvPr id="6" name="Slide Number Placeholder 5"/>
          <p:cNvSpPr>
            <a:spLocks noGrp="1"/>
          </p:cNvSpPr>
          <p:nvPr>
            <p:ph type="sldNum" sz="quarter" idx="12"/>
          </p:nvPr>
        </p:nvSpPr>
        <p:spPr/>
        <p:txBody>
          <a:bodyPr/>
          <a:lstStyle/>
          <a:p>
            <a:fld id="{ABA4A12E-84C4-4336-A43F-C636CF6A37E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03E422-6A17-4EA9-94FA-7D21E35FD6B8}" type="datetime1">
              <a:rPr lang="en-US" smtClean="0"/>
              <a:t>5/6/2015</a:t>
            </a:fld>
            <a:endParaRPr lang="en-US"/>
          </a:p>
        </p:txBody>
      </p:sp>
      <p:sp>
        <p:nvSpPr>
          <p:cNvPr id="6" name="Footer Placeholder 5"/>
          <p:cNvSpPr>
            <a:spLocks noGrp="1"/>
          </p:cNvSpPr>
          <p:nvPr>
            <p:ph type="ftr" sz="quarter" idx="11"/>
          </p:nvPr>
        </p:nvSpPr>
        <p:spPr/>
        <p:txBody>
          <a:bodyPr/>
          <a:lstStyle/>
          <a:p>
            <a:r>
              <a:rPr lang="en-US" smtClean="0"/>
              <a:t>Copyright © 2015 Michael L. Hemler and Thomas W. Miller, Jr.</a:t>
            </a:r>
            <a:endParaRPr lang="en-US" dirty="0"/>
          </a:p>
        </p:txBody>
      </p:sp>
      <p:sp>
        <p:nvSpPr>
          <p:cNvPr id="7" name="Slide Number Placeholder 6"/>
          <p:cNvSpPr>
            <a:spLocks noGrp="1"/>
          </p:cNvSpPr>
          <p:nvPr>
            <p:ph type="sldNum" sz="quarter" idx="12"/>
          </p:nvPr>
        </p:nvSpPr>
        <p:spPr/>
        <p:txBody>
          <a:bodyPr/>
          <a:lstStyle/>
          <a:p>
            <a:fld id="{ABA4A12E-84C4-4336-A43F-C636CF6A37E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133139-338B-493C-AEEB-F32538384F42}" type="datetime1">
              <a:rPr lang="en-US" smtClean="0"/>
              <a:t>5/6/2015</a:t>
            </a:fld>
            <a:endParaRPr lang="en-US"/>
          </a:p>
        </p:txBody>
      </p:sp>
      <p:sp>
        <p:nvSpPr>
          <p:cNvPr id="8" name="Footer Placeholder 7"/>
          <p:cNvSpPr>
            <a:spLocks noGrp="1"/>
          </p:cNvSpPr>
          <p:nvPr>
            <p:ph type="ftr" sz="quarter" idx="11"/>
          </p:nvPr>
        </p:nvSpPr>
        <p:spPr/>
        <p:txBody>
          <a:bodyPr/>
          <a:lstStyle/>
          <a:p>
            <a:r>
              <a:rPr lang="en-US" smtClean="0"/>
              <a:t>Copyright © 2015 Michael L. Hemler and Thomas W. Miller, Jr.</a:t>
            </a:r>
            <a:endParaRPr lang="en-US" dirty="0"/>
          </a:p>
        </p:txBody>
      </p:sp>
      <p:sp>
        <p:nvSpPr>
          <p:cNvPr id="9" name="Slide Number Placeholder 8"/>
          <p:cNvSpPr>
            <a:spLocks noGrp="1"/>
          </p:cNvSpPr>
          <p:nvPr>
            <p:ph type="sldNum" sz="quarter" idx="12"/>
          </p:nvPr>
        </p:nvSpPr>
        <p:spPr/>
        <p:txBody>
          <a:bodyPr/>
          <a:lstStyle/>
          <a:p>
            <a:fld id="{ABA4A12E-84C4-4336-A43F-C636CF6A37E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491243-7391-41EE-8032-941F739C95C2}" type="datetime1">
              <a:rPr lang="en-US" smtClean="0"/>
              <a:t>5/6/2015</a:t>
            </a:fld>
            <a:endParaRPr lang="en-US"/>
          </a:p>
        </p:txBody>
      </p:sp>
      <p:sp>
        <p:nvSpPr>
          <p:cNvPr id="4" name="Footer Placeholder 3"/>
          <p:cNvSpPr>
            <a:spLocks noGrp="1"/>
          </p:cNvSpPr>
          <p:nvPr>
            <p:ph type="ftr" sz="quarter" idx="11"/>
          </p:nvPr>
        </p:nvSpPr>
        <p:spPr/>
        <p:txBody>
          <a:bodyPr/>
          <a:lstStyle/>
          <a:p>
            <a:r>
              <a:rPr lang="en-US" smtClean="0"/>
              <a:t>Copyright © 2015 Michael L. Hemler and Thomas W. Miller, Jr.</a:t>
            </a:r>
            <a:endParaRPr lang="en-US" dirty="0"/>
          </a:p>
        </p:txBody>
      </p:sp>
      <p:sp>
        <p:nvSpPr>
          <p:cNvPr id="5" name="Slide Number Placeholder 4"/>
          <p:cNvSpPr>
            <a:spLocks noGrp="1"/>
          </p:cNvSpPr>
          <p:nvPr>
            <p:ph type="sldNum" sz="quarter" idx="12"/>
          </p:nvPr>
        </p:nvSpPr>
        <p:spPr/>
        <p:txBody>
          <a:bodyPr/>
          <a:lstStyle/>
          <a:p>
            <a:fld id="{ABA4A12E-84C4-4336-A43F-C636CF6A37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51213F-95F4-401B-BB1A-792AFDFDBB3E}" type="datetime1">
              <a:rPr lang="en-US" smtClean="0"/>
              <a:t>5/6/2015</a:t>
            </a:fld>
            <a:endParaRPr lang="en-US"/>
          </a:p>
        </p:txBody>
      </p:sp>
      <p:sp>
        <p:nvSpPr>
          <p:cNvPr id="3" name="Footer Placeholder 2"/>
          <p:cNvSpPr>
            <a:spLocks noGrp="1"/>
          </p:cNvSpPr>
          <p:nvPr>
            <p:ph type="ftr" sz="quarter" idx="11"/>
          </p:nvPr>
        </p:nvSpPr>
        <p:spPr/>
        <p:txBody>
          <a:bodyPr/>
          <a:lstStyle/>
          <a:p>
            <a:r>
              <a:rPr lang="en-US" smtClean="0"/>
              <a:t>Copyright © 2015 Michael L. Hemler and Thomas W. Miller, Jr.</a:t>
            </a:r>
            <a:endParaRPr lang="en-US" dirty="0"/>
          </a:p>
        </p:txBody>
      </p:sp>
      <p:sp>
        <p:nvSpPr>
          <p:cNvPr id="4" name="Slide Number Placeholder 3"/>
          <p:cNvSpPr>
            <a:spLocks noGrp="1"/>
          </p:cNvSpPr>
          <p:nvPr>
            <p:ph type="sldNum" sz="quarter" idx="12"/>
          </p:nvPr>
        </p:nvSpPr>
        <p:spPr/>
        <p:txBody>
          <a:bodyPr/>
          <a:lstStyle/>
          <a:p>
            <a:fld id="{ABA4A12E-84C4-4336-A43F-C636CF6A37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E25E03-EFF9-47F1-89EF-866C8EAE350B}" type="datetime1">
              <a:rPr lang="en-US" smtClean="0"/>
              <a:t>5/6/2015</a:t>
            </a:fld>
            <a:endParaRPr lang="en-US"/>
          </a:p>
        </p:txBody>
      </p:sp>
      <p:sp>
        <p:nvSpPr>
          <p:cNvPr id="6" name="Footer Placeholder 5"/>
          <p:cNvSpPr>
            <a:spLocks noGrp="1"/>
          </p:cNvSpPr>
          <p:nvPr>
            <p:ph type="ftr" sz="quarter" idx="11"/>
          </p:nvPr>
        </p:nvSpPr>
        <p:spPr/>
        <p:txBody>
          <a:bodyPr/>
          <a:lstStyle/>
          <a:p>
            <a:r>
              <a:rPr lang="en-US" smtClean="0"/>
              <a:t>Copyright © 2015 Michael L. Hemler and Thomas W. Miller, Jr.</a:t>
            </a:r>
            <a:endParaRPr lang="en-US" dirty="0"/>
          </a:p>
        </p:txBody>
      </p:sp>
      <p:sp>
        <p:nvSpPr>
          <p:cNvPr id="7" name="Slide Number Placeholder 6"/>
          <p:cNvSpPr>
            <a:spLocks noGrp="1"/>
          </p:cNvSpPr>
          <p:nvPr>
            <p:ph type="sldNum" sz="quarter" idx="12"/>
          </p:nvPr>
        </p:nvSpPr>
        <p:spPr/>
        <p:txBody>
          <a:bodyPr/>
          <a:lstStyle/>
          <a:p>
            <a:fld id="{ABA4A12E-84C4-4336-A43F-C636CF6A37E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F086FF-D12D-4812-84B7-488671D3015B}" type="datetime1">
              <a:rPr lang="en-US" smtClean="0"/>
              <a:t>5/6/2015</a:t>
            </a:fld>
            <a:endParaRPr lang="en-US"/>
          </a:p>
        </p:txBody>
      </p:sp>
      <p:sp>
        <p:nvSpPr>
          <p:cNvPr id="6" name="Footer Placeholder 5"/>
          <p:cNvSpPr>
            <a:spLocks noGrp="1"/>
          </p:cNvSpPr>
          <p:nvPr>
            <p:ph type="ftr" sz="quarter" idx="11"/>
          </p:nvPr>
        </p:nvSpPr>
        <p:spPr/>
        <p:txBody>
          <a:bodyPr/>
          <a:lstStyle/>
          <a:p>
            <a:r>
              <a:rPr lang="en-US" smtClean="0"/>
              <a:t>Copyright © 2015 Michael L. Hemler and Thomas W. Miller, Jr.</a:t>
            </a:r>
            <a:endParaRPr lang="en-US" dirty="0"/>
          </a:p>
        </p:txBody>
      </p:sp>
      <p:sp>
        <p:nvSpPr>
          <p:cNvPr id="7" name="Slide Number Placeholder 6"/>
          <p:cNvSpPr>
            <a:spLocks noGrp="1"/>
          </p:cNvSpPr>
          <p:nvPr>
            <p:ph type="sldNum" sz="quarter" idx="12"/>
          </p:nvPr>
        </p:nvSpPr>
        <p:spPr/>
        <p:txBody>
          <a:bodyPr/>
          <a:lstStyle/>
          <a:p>
            <a:fld id="{ABA4A12E-84C4-4336-A43F-C636CF6A37E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alpha val="59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CC451-2F9A-4DF1-A22A-1D6BDC473826}" type="datetime1">
              <a:rPr lang="en-US" smtClean="0"/>
              <a:t>5/6/2015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Copyright © 2015 Michael L. Hemler and Thomas W. Miller, Jr.</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A4A12E-84C4-4336-A43F-C636CF6A37E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boe.com/micro/buywrit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cboe.com/rmc/2015/Day-1-Session-2-Black-Szado-projector.pdf" TargetMode="External"/><Relationship Id="rId4" Type="http://schemas.openxmlformats.org/officeDocument/2006/relationships/hyperlink" Target="http://www.cboe.com/rmc/2015/Day-1-Session-2-Speth.pdf"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nbc.com/id/48939384/page/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9312" cy="1387439"/>
          </a:xfrm>
        </p:spPr>
        <p:txBody>
          <a:bodyPr>
            <a:noAutofit/>
          </a:bodyPr>
          <a:lstStyle/>
          <a:p>
            <a:r>
              <a:rPr lang="en-US" sz="2800" dirty="0"/>
              <a:t>The Performance of Options-Based Investment </a:t>
            </a:r>
            <a:r>
              <a:rPr lang="en-US" sz="2800" dirty="0" smtClean="0"/>
              <a:t>Strategies: Evidence </a:t>
            </a:r>
            <a:r>
              <a:rPr lang="en-US" sz="2800" dirty="0"/>
              <a:t>for Individual </a:t>
            </a:r>
            <a:r>
              <a:rPr lang="en-US" sz="2800" dirty="0" smtClean="0"/>
              <a:t>Stocks During 2003─2013</a:t>
            </a:r>
          </a:p>
        </p:txBody>
      </p:sp>
      <p:sp>
        <p:nvSpPr>
          <p:cNvPr id="3" name="Content Placeholder 2"/>
          <p:cNvSpPr>
            <a:spLocks noGrp="1"/>
          </p:cNvSpPr>
          <p:nvPr>
            <p:ph idx="1"/>
          </p:nvPr>
        </p:nvSpPr>
        <p:spPr>
          <a:xfrm>
            <a:off x="882088" y="1809263"/>
            <a:ext cx="7423711" cy="3581400"/>
          </a:xfrm>
        </p:spPr>
        <p:txBody>
          <a:bodyPr>
            <a:normAutofit/>
          </a:bodyPr>
          <a:lstStyle/>
          <a:p>
            <a:pPr algn="ctr">
              <a:spcBef>
                <a:spcPts val="0"/>
              </a:spcBef>
              <a:buNone/>
            </a:pPr>
            <a:r>
              <a:rPr lang="en-US" sz="2400" dirty="0" smtClean="0"/>
              <a:t/>
            </a:r>
            <a:br>
              <a:rPr lang="en-US" sz="2400" dirty="0" smtClean="0"/>
            </a:br>
            <a:r>
              <a:rPr lang="en-US" sz="2000" dirty="0" smtClean="0"/>
              <a:t>Michael L. </a:t>
            </a:r>
            <a:r>
              <a:rPr lang="en-US" sz="2000" dirty="0" err="1" smtClean="0"/>
              <a:t>Hemler</a:t>
            </a:r>
            <a:r>
              <a:rPr lang="en-US" sz="2000" dirty="0" smtClean="0"/>
              <a:t/>
            </a:r>
            <a:br>
              <a:rPr lang="en-US" sz="2000" dirty="0" smtClean="0"/>
            </a:br>
            <a:r>
              <a:rPr lang="en-US" sz="2000" dirty="0" smtClean="0"/>
              <a:t>University of Notre Dame</a:t>
            </a:r>
          </a:p>
          <a:p>
            <a:pPr algn="ctr">
              <a:spcBef>
                <a:spcPts val="0"/>
              </a:spcBef>
              <a:buNone/>
            </a:pPr>
            <a:r>
              <a:rPr lang="en-US" sz="2000" dirty="0" smtClean="0"/>
              <a:t/>
            </a:r>
            <a:br>
              <a:rPr lang="en-US" sz="2000" dirty="0" smtClean="0"/>
            </a:br>
            <a:endParaRPr lang="en-US" sz="2000" dirty="0" smtClean="0"/>
          </a:p>
          <a:p>
            <a:pPr algn="ctr">
              <a:spcBef>
                <a:spcPts val="0"/>
              </a:spcBef>
              <a:buNone/>
            </a:pPr>
            <a:r>
              <a:rPr lang="en-US" sz="2000" dirty="0" smtClean="0"/>
              <a:t>      Thomas W. Miller, Jr.</a:t>
            </a:r>
            <a:br>
              <a:rPr lang="en-US" sz="2000" dirty="0" smtClean="0"/>
            </a:br>
            <a:r>
              <a:rPr lang="en-US" sz="2000" dirty="0" smtClean="0"/>
              <a:t>Mississippi State University</a:t>
            </a:r>
          </a:p>
          <a:p>
            <a:pPr algn="ctr">
              <a:buNone/>
            </a:pPr>
            <a:r>
              <a:rPr lang="en-US" sz="2400" dirty="0" smtClean="0"/>
              <a:t/>
            </a:r>
            <a:br>
              <a:rPr lang="en-US" sz="2400" dirty="0" smtClean="0"/>
            </a:br>
            <a:endParaRPr lang="en-US" sz="2400" dirty="0" smtClean="0"/>
          </a:p>
          <a:p>
            <a:pPr algn="ctr">
              <a:buNone/>
            </a:pPr>
            <a:endParaRPr lang="en-US" dirty="0"/>
          </a:p>
        </p:txBody>
      </p:sp>
      <p:sp>
        <p:nvSpPr>
          <p:cNvPr id="30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73" name="Picture 1" descr="Crest.eps"/>
          <p:cNvPicPr>
            <a:picLocks noChangeAspect="1" noChangeArrowheads="1"/>
          </p:cNvPicPr>
          <p:nvPr/>
        </p:nvPicPr>
        <p:blipFill>
          <a:blip r:embed="rId3" cstate="print"/>
          <a:srcRect/>
          <a:stretch>
            <a:fillRect/>
          </a:stretch>
        </p:blipFill>
        <p:spPr bwMode="auto">
          <a:xfrm>
            <a:off x="882089" y="5772150"/>
            <a:ext cx="369421" cy="409575"/>
          </a:xfrm>
          <a:prstGeom prst="rect">
            <a:avLst/>
          </a:prstGeom>
          <a:noFill/>
        </p:spPr>
      </p:pic>
      <p:sp>
        <p:nvSpPr>
          <p:cNvPr id="3075" name="Rectangle 3"/>
          <p:cNvSpPr>
            <a:spLocks noChangeArrowheads="1"/>
          </p:cNvSpPr>
          <p:nvPr/>
        </p:nvSpPr>
        <p:spPr bwMode="auto">
          <a:xfrm>
            <a:off x="0" y="6210300"/>
            <a:ext cx="21336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66"/>
                </a:solidFill>
                <a:effectLst/>
                <a:latin typeface="Arial" pitchFamily="34" charset="0"/>
                <a:ea typeface="Calibri" pitchFamily="34" charset="0"/>
                <a:cs typeface="Times New Roman" pitchFamily="18" charset="0"/>
              </a:rPr>
              <a:t> U N I V E R S I T Y   O F</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66"/>
                </a:solidFill>
                <a:effectLst/>
                <a:latin typeface="Arial" pitchFamily="34" charset="0"/>
                <a:ea typeface="Calibri" pitchFamily="34" charset="0"/>
                <a:cs typeface="Times New Roman" pitchFamily="18" charset="0"/>
              </a:rPr>
              <a:t>NOTRE  DAME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67600" y="5864292"/>
            <a:ext cx="1450312" cy="837958"/>
          </a:xfrm>
          <a:prstGeom prst="rect">
            <a:avLst/>
          </a:prstGeom>
        </p:spPr>
      </p:pic>
      <p:sp>
        <p:nvSpPr>
          <p:cNvPr id="4" name="TextBox 3"/>
          <p:cNvSpPr txBox="1"/>
          <p:nvPr/>
        </p:nvSpPr>
        <p:spPr>
          <a:xfrm>
            <a:off x="3048000" y="4660720"/>
            <a:ext cx="3352800" cy="1323439"/>
          </a:xfrm>
          <a:prstGeom prst="rect">
            <a:avLst/>
          </a:prstGeom>
          <a:noFill/>
        </p:spPr>
        <p:txBody>
          <a:bodyPr wrap="square" rtlCol="0">
            <a:spAutoFit/>
          </a:bodyPr>
          <a:lstStyle/>
          <a:p>
            <a:pPr algn="ctr"/>
            <a:r>
              <a:rPr lang="en-US" sz="1600" i="1" dirty="0" smtClean="0">
                <a:effectLst>
                  <a:outerShdw blurRad="38100" dist="38100" dir="2700000" algn="tl">
                    <a:srgbClr val="000000">
                      <a:alpha val="43137"/>
                    </a:srgbClr>
                  </a:outerShdw>
                </a:effectLst>
              </a:rPr>
              <a:t>OIC Financial Advisors Forum</a:t>
            </a:r>
          </a:p>
          <a:p>
            <a:pPr algn="ctr"/>
            <a:r>
              <a:rPr lang="en-US" sz="1600" i="1" dirty="0" smtClean="0">
                <a:effectLst>
                  <a:outerShdw blurRad="38100" dist="38100" dir="2700000" algn="tl">
                    <a:srgbClr val="000000">
                      <a:alpha val="43137"/>
                    </a:srgbClr>
                  </a:outerShdw>
                </a:effectLst>
              </a:rPr>
              <a:t>Hotel Fontainebleau </a:t>
            </a:r>
            <a:br>
              <a:rPr lang="en-US" sz="1600" i="1" dirty="0" smtClean="0">
                <a:effectLst>
                  <a:outerShdw blurRad="38100" dist="38100" dir="2700000" algn="tl">
                    <a:srgbClr val="000000">
                      <a:alpha val="43137"/>
                    </a:srgbClr>
                  </a:outerShdw>
                </a:effectLst>
              </a:rPr>
            </a:br>
            <a:r>
              <a:rPr lang="en-US" sz="1600" i="1" dirty="0" smtClean="0">
                <a:effectLst>
                  <a:outerShdw blurRad="38100" dist="38100" dir="2700000" algn="tl">
                    <a:srgbClr val="000000">
                      <a:alpha val="43137"/>
                    </a:srgbClr>
                  </a:outerShdw>
                </a:effectLst>
              </a:rPr>
              <a:t>Miami Beach</a:t>
            </a:r>
            <a:r>
              <a:rPr lang="en-US" sz="1600" i="1" dirty="0">
                <a:effectLst>
                  <a:outerShdw blurRad="38100" dist="38100" dir="2700000" algn="tl">
                    <a:srgbClr val="000000">
                      <a:alpha val="43137"/>
                    </a:srgbClr>
                  </a:outerShdw>
                </a:effectLst>
              </a:rPr>
              <a:t>, FL</a:t>
            </a:r>
            <a:br>
              <a:rPr lang="en-US" sz="1600" i="1" dirty="0">
                <a:effectLst>
                  <a:outerShdw blurRad="38100" dist="38100" dir="2700000" algn="tl">
                    <a:srgbClr val="000000">
                      <a:alpha val="43137"/>
                    </a:srgbClr>
                  </a:outerShdw>
                </a:effectLst>
              </a:rPr>
            </a:br>
            <a:r>
              <a:rPr lang="en-US" sz="1600" i="1" dirty="0">
                <a:effectLst>
                  <a:outerShdw blurRad="38100" dist="38100" dir="2700000" algn="tl">
                    <a:srgbClr val="000000">
                      <a:alpha val="43137"/>
                    </a:srgbClr>
                  </a:outerShdw>
                </a:effectLst>
              </a:rPr>
              <a:t/>
            </a:r>
            <a:br>
              <a:rPr lang="en-US" sz="1600" i="1" dirty="0">
                <a:effectLst>
                  <a:outerShdw blurRad="38100" dist="38100" dir="2700000" algn="tl">
                    <a:srgbClr val="000000">
                      <a:alpha val="43137"/>
                    </a:srgbClr>
                  </a:outerShdw>
                </a:effectLst>
              </a:rPr>
            </a:br>
            <a:r>
              <a:rPr lang="en-US" sz="1600" i="1" dirty="0">
                <a:effectLst>
                  <a:outerShdw blurRad="38100" dist="38100" dir="2700000" algn="tl">
                    <a:srgbClr val="000000">
                      <a:alpha val="43137"/>
                    </a:srgbClr>
                  </a:outerShdw>
                </a:effectLst>
              </a:rPr>
              <a:t>May </a:t>
            </a:r>
            <a:r>
              <a:rPr lang="en-US" sz="1600" i="1" dirty="0" smtClean="0">
                <a:effectLst>
                  <a:outerShdw blurRad="38100" dist="38100" dir="2700000" algn="tl">
                    <a:srgbClr val="000000">
                      <a:alpha val="43137"/>
                    </a:srgbClr>
                  </a:outerShdw>
                </a:effectLst>
              </a:rPr>
              <a:t>8, </a:t>
            </a:r>
            <a:r>
              <a:rPr lang="en-US" sz="1600" i="1" dirty="0">
                <a:effectLst>
                  <a:outerShdw blurRad="38100" dist="38100" dir="2700000" algn="tl">
                    <a:srgbClr val="000000">
                      <a:alpha val="43137"/>
                    </a:srgbClr>
                  </a:outerShdw>
                </a:effectLst>
              </a:rPr>
              <a:t>2015</a:t>
            </a:r>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dirty="0"/>
          </a:p>
        </p:txBody>
      </p:sp>
      <p:sp>
        <p:nvSpPr>
          <p:cNvPr id="9" name="Slide Number Placeholder 8"/>
          <p:cNvSpPr>
            <a:spLocks noGrp="1"/>
          </p:cNvSpPr>
          <p:nvPr>
            <p:ph type="sldNum" sz="quarter" idx="12"/>
          </p:nvPr>
        </p:nvSpPr>
        <p:spPr/>
        <p:txBody>
          <a:bodyPr/>
          <a:lstStyle/>
          <a:p>
            <a:fld id="{ABA4A12E-84C4-4336-A43F-C636CF6A37E1}" type="slidenum">
              <a:rPr lang="en-US" smtClean="0"/>
              <a:pPr/>
              <a:t>1</a:t>
            </a:fld>
            <a:endParaRPr lang="en-US"/>
          </a:p>
        </p:txBody>
      </p:sp>
    </p:spTree>
    <p:extLst>
      <p:ext uri="{BB962C8B-B14F-4D97-AF65-F5344CB8AC3E}">
        <p14:creationId xmlns:p14="http://schemas.microsoft.com/office/powerpoint/2010/main" val="3991217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64320"/>
            <a:ext cx="8686800" cy="878681"/>
          </a:xfrm>
        </p:spPr>
        <p:txBody>
          <a:bodyPr>
            <a:noAutofit/>
          </a:bodyPr>
          <a:lstStyle/>
          <a:p>
            <a:r>
              <a:rPr lang="en-US" sz="3200" dirty="0"/>
              <a:t>How </a:t>
            </a:r>
            <a:r>
              <a:rPr lang="en-US" sz="3200" dirty="0" smtClean="0"/>
              <a:t>Do We Implement the Option Strategies?</a:t>
            </a:r>
            <a:endParaRPr lang="en-US" sz="3200" dirty="0"/>
          </a:p>
        </p:txBody>
      </p:sp>
      <p:sp>
        <p:nvSpPr>
          <p:cNvPr id="3" name="Content Placeholder 2"/>
          <p:cNvSpPr>
            <a:spLocks noGrp="1"/>
          </p:cNvSpPr>
          <p:nvPr>
            <p:ph idx="1"/>
          </p:nvPr>
        </p:nvSpPr>
        <p:spPr>
          <a:xfrm>
            <a:off x="381000" y="1139891"/>
            <a:ext cx="8229600" cy="2971800"/>
          </a:xfrm>
        </p:spPr>
        <p:txBody>
          <a:bodyPr>
            <a:normAutofit/>
          </a:bodyPr>
          <a:lstStyle/>
          <a:p>
            <a:r>
              <a:rPr lang="en-US" sz="2000" dirty="0" smtClean="0"/>
              <a:t>We choose options that are </a:t>
            </a:r>
            <a:r>
              <a:rPr lang="en-US" sz="2000" dirty="0" smtClean="0">
                <a:solidFill>
                  <a:srgbClr val="FF0000"/>
                </a:solidFill>
              </a:rPr>
              <a:t>at least 5% out of the money, but with strike prices as close as possible to the opening stock price</a:t>
            </a:r>
            <a:r>
              <a:rPr lang="en-US" sz="2000" b="1" dirty="0" smtClean="0">
                <a:solidFill>
                  <a:srgbClr val="FF0000"/>
                </a:solidFill>
              </a:rPr>
              <a:t> </a:t>
            </a:r>
            <a:r>
              <a:rPr lang="en-US" sz="2000" dirty="0" smtClean="0"/>
              <a:t>on the day strategy is initiated. </a:t>
            </a:r>
            <a:r>
              <a:rPr lang="en-US" sz="2400" dirty="0" smtClean="0"/>
              <a:t/>
            </a:r>
            <a:br>
              <a:rPr lang="en-US" sz="2400" dirty="0" smtClean="0"/>
            </a:br>
            <a:endParaRPr lang="en-US" sz="2400" dirty="0" smtClean="0"/>
          </a:p>
          <a:p>
            <a:r>
              <a:rPr lang="en-US" sz="2000" dirty="0" smtClean="0"/>
              <a:t>We focus on monthly returns. </a:t>
            </a:r>
          </a:p>
          <a:p>
            <a:pPr lvl="1"/>
            <a:r>
              <a:rPr lang="en-US" sz="1600" dirty="0" smtClean="0"/>
              <a:t>We roll over positions monthly on the last business day. </a:t>
            </a:r>
          </a:p>
          <a:p>
            <a:pPr lvl="1"/>
            <a:r>
              <a:rPr lang="en-US" sz="1600" dirty="0" smtClean="0"/>
              <a:t>When we choose options for a given month, we pick options expiring the next month. </a:t>
            </a:r>
          </a:p>
          <a:p>
            <a:pPr lvl="1"/>
            <a:r>
              <a:rPr lang="en-US" sz="1600" dirty="0" smtClean="0"/>
              <a:t>For instance, to calculate the return for a covered call during January, 2003, we choose the call traded throughout January which expires in February, 2003.</a:t>
            </a:r>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10</a:t>
            </a:fld>
            <a:endParaRPr lang="en-US"/>
          </a:p>
        </p:txBody>
      </p:sp>
      <p:grpSp>
        <p:nvGrpSpPr>
          <p:cNvPr id="58" name="Group 57"/>
          <p:cNvGrpSpPr/>
          <p:nvPr/>
        </p:nvGrpSpPr>
        <p:grpSpPr>
          <a:xfrm>
            <a:off x="1212272" y="4111691"/>
            <a:ext cx="6567055" cy="2042757"/>
            <a:chOff x="685800" y="4202574"/>
            <a:chExt cx="6567055" cy="2042757"/>
          </a:xfrm>
        </p:grpSpPr>
        <p:grpSp>
          <p:nvGrpSpPr>
            <p:cNvPr id="45" name="Group 44"/>
            <p:cNvGrpSpPr/>
            <p:nvPr/>
          </p:nvGrpSpPr>
          <p:grpSpPr>
            <a:xfrm>
              <a:off x="685800" y="4301462"/>
              <a:ext cx="4029269" cy="723900"/>
              <a:chOff x="685800" y="4301462"/>
              <a:chExt cx="4029269" cy="723900"/>
            </a:xfrm>
          </p:grpSpPr>
          <p:cxnSp>
            <p:nvCxnSpPr>
              <p:cNvPr id="7" name="Straight Connector 6"/>
              <p:cNvCxnSpPr/>
              <p:nvPr/>
            </p:nvCxnSpPr>
            <p:spPr>
              <a:xfrm flipV="1">
                <a:off x="685800" y="4644362"/>
                <a:ext cx="2537786" cy="13218"/>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5800" y="4339562"/>
                <a:ext cx="0" cy="68580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223586" y="4301462"/>
                <a:ext cx="0" cy="68580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4183" y="4301462"/>
                <a:ext cx="0" cy="68580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223586" y="4650972"/>
                <a:ext cx="1491483" cy="5781"/>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p:nvGrpSpPr>
          <p:grpSpPr>
            <a:xfrm>
              <a:off x="3223586" y="5448511"/>
              <a:ext cx="4029269" cy="723900"/>
              <a:chOff x="685800" y="4301462"/>
              <a:chExt cx="4029269" cy="723900"/>
            </a:xfrm>
          </p:grpSpPr>
          <p:cxnSp>
            <p:nvCxnSpPr>
              <p:cNvPr id="47" name="Straight Connector 46"/>
              <p:cNvCxnSpPr/>
              <p:nvPr/>
            </p:nvCxnSpPr>
            <p:spPr>
              <a:xfrm flipV="1">
                <a:off x="685800" y="4644362"/>
                <a:ext cx="2537786" cy="13218"/>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85800" y="4339562"/>
                <a:ext cx="0" cy="68580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223586" y="4301462"/>
                <a:ext cx="0" cy="68580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4704183" y="4301462"/>
                <a:ext cx="0" cy="68580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3223586" y="4650972"/>
                <a:ext cx="1491483" cy="5781"/>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sp>
          <p:nvSpPr>
            <p:cNvPr id="52" name="TextBox 51"/>
            <p:cNvSpPr txBox="1"/>
            <p:nvPr/>
          </p:nvSpPr>
          <p:spPr>
            <a:xfrm>
              <a:off x="908040" y="4231825"/>
              <a:ext cx="2286000" cy="369332"/>
            </a:xfrm>
            <a:prstGeom prst="rect">
              <a:avLst/>
            </a:prstGeom>
            <a:noFill/>
          </p:spPr>
          <p:txBody>
            <a:bodyPr wrap="square" rtlCol="0">
              <a:spAutoFit/>
            </a:bodyPr>
            <a:lstStyle/>
            <a:p>
              <a:r>
                <a:rPr lang="en-US" dirty="0" smtClean="0"/>
                <a:t>January Trading Days</a:t>
              </a:r>
              <a:endParaRPr lang="en-US" dirty="0"/>
            </a:p>
          </p:txBody>
        </p:sp>
        <p:sp>
          <p:nvSpPr>
            <p:cNvPr id="53" name="TextBox 52"/>
            <p:cNvSpPr txBox="1"/>
            <p:nvPr/>
          </p:nvSpPr>
          <p:spPr>
            <a:xfrm>
              <a:off x="3403977" y="4202574"/>
              <a:ext cx="1219200" cy="923330"/>
            </a:xfrm>
            <a:prstGeom prst="rect">
              <a:avLst/>
            </a:prstGeom>
            <a:noFill/>
          </p:spPr>
          <p:txBody>
            <a:bodyPr wrap="square" rtlCol="0">
              <a:spAutoFit/>
            </a:bodyPr>
            <a:lstStyle/>
            <a:p>
              <a:r>
                <a:rPr lang="en-US" dirty="0" smtClean="0"/>
                <a:t>With Feb.</a:t>
              </a:r>
              <a:br>
                <a:rPr lang="en-US" dirty="0" smtClean="0"/>
              </a:br>
              <a:r>
                <a:rPr lang="en-US" dirty="0" smtClean="0"/>
                <a:t/>
              </a:r>
              <a:br>
                <a:rPr lang="en-US" dirty="0" smtClean="0"/>
              </a:br>
              <a:r>
                <a:rPr lang="en-US" dirty="0" smtClean="0"/>
                <a:t>Expiration</a:t>
              </a:r>
              <a:endParaRPr lang="en-US" dirty="0"/>
            </a:p>
          </p:txBody>
        </p:sp>
        <p:sp>
          <p:nvSpPr>
            <p:cNvPr id="54" name="TextBox 53"/>
            <p:cNvSpPr txBox="1"/>
            <p:nvPr/>
          </p:nvSpPr>
          <p:spPr>
            <a:xfrm>
              <a:off x="3403977" y="5341877"/>
              <a:ext cx="2286000" cy="369332"/>
            </a:xfrm>
            <a:prstGeom prst="rect">
              <a:avLst/>
            </a:prstGeom>
            <a:noFill/>
          </p:spPr>
          <p:txBody>
            <a:bodyPr wrap="square" rtlCol="0">
              <a:spAutoFit/>
            </a:bodyPr>
            <a:lstStyle/>
            <a:p>
              <a:r>
                <a:rPr lang="en-US" dirty="0" smtClean="0"/>
                <a:t>February Trading Days</a:t>
              </a:r>
              <a:endParaRPr lang="en-US" dirty="0"/>
            </a:p>
          </p:txBody>
        </p:sp>
        <p:sp>
          <p:nvSpPr>
            <p:cNvPr id="55" name="TextBox 54"/>
            <p:cNvSpPr txBox="1"/>
            <p:nvPr/>
          </p:nvSpPr>
          <p:spPr>
            <a:xfrm>
              <a:off x="5925573" y="5322001"/>
              <a:ext cx="1219200" cy="923330"/>
            </a:xfrm>
            <a:prstGeom prst="rect">
              <a:avLst/>
            </a:prstGeom>
            <a:noFill/>
          </p:spPr>
          <p:txBody>
            <a:bodyPr wrap="square" rtlCol="0">
              <a:spAutoFit/>
            </a:bodyPr>
            <a:lstStyle/>
            <a:p>
              <a:r>
                <a:rPr lang="en-US" dirty="0" smtClean="0"/>
                <a:t>With Mar.</a:t>
              </a:r>
              <a:br>
                <a:rPr lang="en-US" dirty="0" smtClean="0"/>
              </a:br>
              <a:r>
                <a:rPr lang="en-US" dirty="0" smtClean="0"/>
                <a:t/>
              </a:r>
              <a:br>
                <a:rPr lang="en-US" dirty="0" smtClean="0"/>
              </a:br>
              <a:r>
                <a:rPr lang="en-US" dirty="0" smtClean="0"/>
                <a:t>Expiration</a:t>
              </a:r>
              <a:endParaRPr lang="en-US" dirty="0"/>
            </a:p>
          </p:txBody>
        </p:sp>
        <p:sp>
          <p:nvSpPr>
            <p:cNvPr id="56" name="TextBox 55"/>
            <p:cNvSpPr txBox="1"/>
            <p:nvPr/>
          </p:nvSpPr>
          <p:spPr>
            <a:xfrm>
              <a:off x="1752600" y="4702763"/>
              <a:ext cx="533400" cy="369332"/>
            </a:xfrm>
            <a:prstGeom prst="rect">
              <a:avLst/>
            </a:prstGeom>
            <a:noFill/>
          </p:spPr>
          <p:txBody>
            <a:bodyPr wrap="square" rtlCol="0">
              <a:spAutoFit/>
            </a:bodyPr>
            <a:lstStyle/>
            <a:p>
              <a:r>
                <a:rPr lang="en-US" dirty="0" smtClean="0"/>
                <a:t>(1)</a:t>
              </a:r>
              <a:endParaRPr lang="en-US" dirty="0"/>
            </a:p>
          </p:txBody>
        </p:sp>
        <p:sp>
          <p:nvSpPr>
            <p:cNvPr id="57" name="TextBox 56"/>
            <p:cNvSpPr txBox="1"/>
            <p:nvPr/>
          </p:nvSpPr>
          <p:spPr>
            <a:xfrm>
              <a:off x="4225779" y="5848116"/>
              <a:ext cx="533400" cy="369332"/>
            </a:xfrm>
            <a:prstGeom prst="rect">
              <a:avLst/>
            </a:prstGeom>
            <a:noFill/>
          </p:spPr>
          <p:txBody>
            <a:bodyPr wrap="square" rtlCol="0">
              <a:spAutoFit/>
            </a:bodyPr>
            <a:lstStyle/>
            <a:p>
              <a:r>
                <a:rPr lang="en-US" dirty="0" smtClean="0"/>
                <a:t>(2)</a:t>
              </a:r>
              <a:endParaRPr lang="en-US" dirty="0"/>
            </a:p>
          </p:txBody>
        </p:sp>
      </p:grpSp>
    </p:spTree>
    <p:extLst>
      <p:ext uri="{BB962C8B-B14F-4D97-AF65-F5344CB8AC3E}">
        <p14:creationId xmlns:p14="http://schemas.microsoft.com/office/powerpoint/2010/main" val="17197824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smtClean="0"/>
              <a:t>Empirical Results</a:t>
            </a:r>
            <a:endParaRPr lang="en-US" sz="3600" dirty="0"/>
          </a:p>
        </p:txBody>
      </p:sp>
      <p:sp>
        <p:nvSpPr>
          <p:cNvPr id="3" name="Content Placeholder 2"/>
          <p:cNvSpPr>
            <a:spLocks noGrp="1"/>
          </p:cNvSpPr>
          <p:nvPr>
            <p:ph idx="1"/>
          </p:nvPr>
        </p:nvSpPr>
        <p:spPr>
          <a:xfrm>
            <a:off x="304800" y="1219200"/>
            <a:ext cx="8458200" cy="4906963"/>
          </a:xfrm>
        </p:spPr>
        <p:txBody>
          <a:bodyPr>
            <a:normAutofit fontScale="92500" lnSpcReduction="20000"/>
          </a:bodyPr>
          <a:lstStyle/>
          <a:p>
            <a:r>
              <a:rPr lang="en-US" sz="2400" dirty="0" smtClean="0"/>
              <a:t>We compute monthly returns for the four option strategies and the long equity strategy for each of the ten stocks. </a:t>
            </a:r>
            <a:br>
              <a:rPr lang="en-US" sz="2400" dirty="0" smtClean="0"/>
            </a:br>
            <a:endParaRPr lang="en-US" sz="2400" dirty="0" smtClean="0"/>
          </a:p>
          <a:p>
            <a:r>
              <a:rPr lang="en-US" sz="2400" dirty="0" smtClean="0"/>
              <a:t>In general, we find that compared to the long equity strategy: </a:t>
            </a:r>
            <a:br>
              <a:rPr lang="en-US" sz="2400" dirty="0" smtClean="0"/>
            </a:br>
            <a:endParaRPr lang="en-US" sz="2400" dirty="0" smtClean="0"/>
          </a:p>
          <a:p>
            <a:pPr lvl="1"/>
            <a:r>
              <a:rPr lang="en-US" sz="2000" dirty="0" smtClean="0"/>
              <a:t>The covered call yields:  </a:t>
            </a:r>
            <a:r>
              <a:rPr lang="en-US" sz="2000" dirty="0" smtClean="0">
                <a:solidFill>
                  <a:srgbClr val="FF0000"/>
                </a:solidFill>
              </a:rPr>
              <a:t>lower </a:t>
            </a:r>
            <a:r>
              <a:rPr lang="en-US" sz="2000" dirty="0" smtClean="0"/>
              <a:t>standard deviations of return and (often)</a:t>
            </a:r>
            <a:br>
              <a:rPr lang="en-US" sz="2000" dirty="0" smtClean="0"/>
            </a:br>
            <a:r>
              <a:rPr lang="en-US" sz="2000" dirty="0" smtClean="0"/>
              <a:t>                                            </a:t>
            </a:r>
            <a:r>
              <a:rPr lang="en-US" sz="2000" dirty="0" smtClean="0">
                <a:solidFill>
                  <a:srgbClr val="FF0000"/>
                </a:solidFill>
              </a:rPr>
              <a:t>higher</a:t>
            </a:r>
            <a:r>
              <a:rPr lang="en-US" sz="2000" dirty="0" smtClean="0"/>
              <a:t> mean returns.</a:t>
            </a:r>
          </a:p>
          <a:p>
            <a:pPr lvl="1"/>
            <a:r>
              <a:rPr lang="en-US" sz="2000" dirty="0" smtClean="0"/>
              <a:t>The protective put yields:</a:t>
            </a:r>
            <a:r>
              <a:rPr lang="en-US" sz="2000" b="1" dirty="0" smtClean="0"/>
              <a:t>  </a:t>
            </a:r>
            <a:r>
              <a:rPr lang="en-US" sz="2000" dirty="0" smtClean="0">
                <a:solidFill>
                  <a:srgbClr val="FF0000"/>
                </a:solidFill>
              </a:rPr>
              <a:t>lower </a:t>
            </a:r>
            <a:r>
              <a:rPr lang="en-US" sz="2000" dirty="0" smtClean="0"/>
              <a:t>standard deviations of return and </a:t>
            </a:r>
            <a:br>
              <a:rPr lang="en-US" sz="2000" dirty="0" smtClean="0"/>
            </a:br>
            <a:r>
              <a:rPr lang="en-US" sz="2000" dirty="0" smtClean="0"/>
              <a:t>                                               </a:t>
            </a:r>
            <a:r>
              <a:rPr lang="en-US" sz="2000" dirty="0" smtClean="0">
                <a:solidFill>
                  <a:srgbClr val="0000FF"/>
                </a:solidFill>
              </a:rPr>
              <a:t> </a:t>
            </a:r>
            <a:r>
              <a:rPr lang="en-US" sz="2000" dirty="0" smtClean="0">
                <a:solidFill>
                  <a:srgbClr val="FF3300"/>
                </a:solidFill>
              </a:rPr>
              <a:t>lower </a:t>
            </a:r>
            <a:r>
              <a:rPr lang="en-US" sz="2000" dirty="0" smtClean="0"/>
              <a:t>mean returns.</a:t>
            </a:r>
          </a:p>
          <a:p>
            <a:pPr lvl="1"/>
            <a:r>
              <a:rPr lang="en-US" sz="2000" dirty="0" smtClean="0"/>
              <a:t>The collar yields:  </a:t>
            </a:r>
            <a:r>
              <a:rPr lang="en-US" sz="2000" dirty="0" smtClean="0">
                <a:solidFill>
                  <a:srgbClr val="FF0000"/>
                </a:solidFill>
              </a:rPr>
              <a:t>lower</a:t>
            </a:r>
            <a:r>
              <a:rPr lang="en-US" sz="2000" b="1" dirty="0" smtClean="0"/>
              <a:t> </a:t>
            </a:r>
            <a:r>
              <a:rPr lang="en-US" sz="2000" dirty="0" smtClean="0"/>
              <a:t>standard deviations of return and </a:t>
            </a:r>
            <a:br>
              <a:rPr lang="en-US" sz="2000" dirty="0" smtClean="0"/>
            </a:br>
            <a:r>
              <a:rPr lang="en-US" sz="2000" dirty="0" smtClean="0"/>
              <a:t>                                 </a:t>
            </a:r>
            <a:r>
              <a:rPr lang="en-US" sz="2000" dirty="0" smtClean="0">
                <a:solidFill>
                  <a:srgbClr val="FF0000"/>
                </a:solidFill>
              </a:rPr>
              <a:t>lower</a:t>
            </a:r>
            <a:r>
              <a:rPr lang="en-US" sz="2000" b="1" dirty="0" smtClean="0"/>
              <a:t> </a:t>
            </a:r>
            <a:r>
              <a:rPr lang="en-US" sz="2000" dirty="0" smtClean="0"/>
              <a:t>mean returns.</a:t>
            </a:r>
          </a:p>
          <a:p>
            <a:pPr lvl="1"/>
            <a:r>
              <a:rPr lang="en-US" sz="2000" dirty="0" smtClean="0"/>
              <a:t>The covered combination yields:  </a:t>
            </a:r>
            <a:r>
              <a:rPr lang="en-US" sz="2000" dirty="0" smtClean="0">
                <a:solidFill>
                  <a:srgbClr val="FF0000"/>
                </a:solidFill>
              </a:rPr>
              <a:t>higher</a:t>
            </a:r>
            <a:r>
              <a:rPr lang="en-US" sz="2000" b="1" dirty="0" smtClean="0">
                <a:solidFill>
                  <a:srgbClr val="FF0000"/>
                </a:solidFill>
              </a:rPr>
              <a:t> </a:t>
            </a:r>
            <a:r>
              <a:rPr lang="en-US" sz="2000" dirty="0" smtClean="0"/>
              <a:t>standard deviations of return and</a:t>
            </a:r>
            <a:br>
              <a:rPr lang="en-US" sz="2000" dirty="0" smtClean="0"/>
            </a:br>
            <a:r>
              <a:rPr lang="en-US" sz="2000" dirty="0" smtClean="0"/>
              <a:t>                                                             </a:t>
            </a:r>
            <a:r>
              <a:rPr lang="en-US" sz="2000" dirty="0" smtClean="0">
                <a:solidFill>
                  <a:srgbClr val="FF0000"/>
                </a:solidFill>
              </a:rPr>
              <a:t>higher</a:t>
            </a:r>
            <a:r>
              <a:rPr lang="en-US" sz="2000" dirty="0" smtClean="0"/>
              <a:t> mean returns.</a:t>
            </a:r>
          </a:p>
          <a:p>
            <a:pPr marL="457200" lvl="1" indent="0">
              <a:buNone/>
            </a:pPr>
            <a:endParaRPr lang="en-US" sz="2000" dirty="0" smtClean="0"/>
          </a:p>
          <a:p>
            <a:pPr lvl="1"/>
            <a:r>
              <a:rPr lang="en-US" sz="2000" dirty="0" smtClean="0"/>
              <a:t>Returns for all options strategies exhibit </a:t>
            </a:r>
            <a:r>
              <a:rPr lang="en-US" sz="2000" dirty="0" smtClean="0">
                <a:solidFill>
                  <a:srgbClr val="FF3300"/>
                </a:solidFill>
              </a:rPr>
              <a:t>extreme non-normality</a:t>
            </a:r>
            <a:r>
              <a:rPr lang="en-US" sz="2000" dirty="0" smtClean="0"/>
              <a:t>, either skewness or kurtosis or both. This fact raises major issues when interpreting standard performance measures such as Jensen’s alpha. </a:t>
            </a:r>
          </a:p>
          <a:p>
            <a:pPr lvl="1"/>
            <a:endParaRPr lang="en-US" sz="1600" dirty="0" smtClean="0"/>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11</a:t>
            </a:fld>
            <a:endParaRPr lang="en-US"/>
          </a:p>
        </p:txBody>
      </p:sp>
    </p:spTree>
    <p:extLst>
      <p:ext uri="{BB962C8B-B14F-4D97-AF65-F5344CB8AC3E}">
        <p14:creationId xmlns:p14="http://schemas.microsoft.com/office/powerpoint/2010/main" val="1771510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Autofit/>
          </a:bodyPr>
          <a:lstStyle/>
          <a:p>
            <a:r>
              <a:rPr lang="en-US" sz="2800" dirty="0" smtClean="0"/>
              <a:t>Comparing Mean Returns and Standard Deviations of Returns Between Each Option Strategy and Long Equity </a:t>
            </a:r>
            <a:endParaRPr lang="en-US" sz="2800" dirty="0"/>
          </a:p>
        </p:txBody>
      </p:sp>
      <p:sp>
        <p:nvSpPr>
          <p:cNvPr id="3" name="Content Placeholder 2"/>
          <p:cNvSpPr>
            <a:spLocks noGrp="1"/>
          </p:cNvSpPr>
          <p:nvPr>
            <p:ph idx="1"/>
          </p:nvPr>
        </p:nvSpPr>
        <p:spPr>
          <a:xfrm>
            <a:off x="457200" y="1371600"/>
            <a:ext cx="8229600" cy="4754563"/>
          </a:xfrm>
        </p:spPr>
        <p:txBody>
          <a:bodyPr>
            <a:normAutofit fontScale="92500" lnSpcReduction="10000"/>
          </a:bodyPr>
          <a:lstStyle/>
          <a:p>
            <a:endParaRPr lang="en-US" sz="2000" dirty="0" smtClean="0"/>
          </a:p>
          <a:p>
            <a:r>
              <a:rPr lang="en-US" sz="2400" dirty="0" smtClean="0"/>
              <a:t>For each stock and option strategy, calculate the differential between:</a:t>
            </a:r>
          </a:p>
          <a:p>
            <a:pPr lvl="1"/>
            <a:r>
              <a:rPr lang="en-US" sz="1900" dirty="0" smtClean="0"/>
              <a:t>the mean return of the option strategy and the mean return of the long equity strategy.</a:t>
            </a:r>
          </a:p>
          <a:p>
            <a:pPr lvl="1"/>
            <a:r>
              <a:rPr lang="en-US" sz="1900" dirty="0" smtClean="0"/>
              <a:t>the standard deviation of returns from the option strategy and the standard deviation of returns from the long equity strategy.</a:t>
            </a:r>
            <a:r>
              <a:rPr lang="en-US" sz="2000" dirty="0" smtClean="0"/>
              <a:t/>
            </a:r>
            <a:br>
              <a:rPr lang="en-US" sz="2000" dirty="0" smtClean="0"/>
            </a:br>
            <a:endParaRPr lang="en-US" sz="2000" dirty="0" smtClean="0"/>
          </a:p>
          <a:p>
            <a:r>
              <a:rPr lang="en-US" sz="2400" dirty="0" smtClean="0"/>
              <a:t>For each option strategy, average the differentials across all ten stocks.</a:t>
            </a:r>
            <a:r>
              <a:rPr lang="en-US" sz="2000" dirty="0" smtClean="0"/>
              <a:t/>
            </a:r>
            <a:br>
              <a:rPr lang="en-US" sz="2000" dirty="0" smtClean="0"/>
            </a:br>
            <a:endParaRPr lang="en-US" sz="2000" dirty="0" smtClean="0"/>
          </a:p>
          <a:p>
            <a:r>
              <a:rPr lang="en-US" sz="2400" dirty="0" smtClean="0"/>
              <a:t>The results cluster in four groups, one for each of the strategies. </a:t>
            </a:r>
          </a:p>
          <a:p>
            <a:pPr lvl="1"/>
            <a:r>
              <a:rPr lang="en-US" sz="1900" dirty="0" smtClean="0"/>
              <a:t>The covered combination tends to have the highest mean and standard deviation. </a:t>
            </a:r>
          </a:p>
          <a:p>
            <a:pPr lvl="1"/>
            <a:r>
              <a:rPr lang="en-US" sz="1900" dirty="0" smtClean="0"/>
              <a:t>The collar tends to have the lowest mean and standard deviation.</a:t>
            </a:r>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12</a:t>
            </a:fld>
            <a:endParaRPr lang="en-US"/>
          </a:p>
        </p:txBody>
      </p:sp>
    </p:spTree>
    <p:extLst>
      <p:ext uri="{BB962C8B-B14F-4D97-AF65-F5344CB8AC3E}">
        <p14:creationId xmlns:p14="http://schemas.microsoft.com/office/powerpoint/2010/main" val="2016010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8" y="304800"/>
            <a:ext cx="8229600" cy="1143000"/>
          </a:xfrm>
        </p:spPr>
        <p:txBody>
          <a:bodyPr>
            <a:normAutofit fontScale="90000"/>
          </a:bodyPr>
          <a:lstStyle/>
          <a:p>
            <a:r>
              <a:rPr lang="en-US" sz="2700" dirty="0" smtClean="0"/>
              <a:t>Exhibit 1</a:t>
            </a:r>
            <a:r>
              <a:rPr lang="en-US" sz="3100" dirty="0" smtClean="0"/>
              <a:t/>
            </a:r>
            <a:br>
              <a:rPr lang="en-US" sz="3100" dirty="0" smtClean="0"/>
            </a:br>
            <a:r>
              <a:rPr lang="en-US" sz="1800" dirty="0" smtClean="0"/>
              <a:t>Average Differential Means and Standard </a:t>
            </a:r>
            <a:r>
              <a:rPr lang="en-US" sz="1800" dirty="0"/>
              <a:t>D</a:t>
            </a:r>
            <a:r>
              <a:rPr lang="en-US" sz="1800" dirty="0" smtClean="0"/>
              <a:t>eviations of Returns </a:t>
            </a:r>
            <a:r>
              <a:rPr lang="en-US" sz="1800" dirty="0"/>
              <a:t>B</a:t>
            </a:r>
            <a:r>
              <a:rPr lang="en-US" sz="1800" dirty="0" smtClean="0"/>
              <a:t>etween </a:t>
            </a:r>
            <a:r>
              <a:rPr lang="en-US" sz="1800" dirty="0"/>
              <a:t>F</a:t>
            </a:r>
            <a:r>
              <a:rPr lang="en-US" sz="1800" dirty="0" smtClean="0"/>
              <a:t>our </a:t>
            </a:r>
            <a:r>
              <a:rPr lang="en-US" sz="1800" dirty="0"/>
              <a:t>O</a:t>
            </a:r>
            <a:r>
              <a:rPr lang="en-US" sz="1800" dirty="0" smtClean="0"/>
              <a:t>ption </a:t>
            </a:r>
            <a:r>
              <a:rPr lang="en-US" sz="1800" dirty="0"/>
              <a:t>S</a:t>
            </a:r>
            <a:r>
              <a:rPr lang="en-US" sz="1800" dirty="0" smtClean="0"/>
              <a:t>trategies and  the </a:t>
            </a:r>
            <a:r>
              <a:rPr lang="en-US" sz="1800" dirty="0"/>
              <a:t>C</a:t>
            </a:r>
            <a:r>
              <a:rPr lang="en-US" sz="1800" dirty="0" smtClean="0"/>
              <a:t>orresponding </a:t>
            </a:r>
            <a:r>
              <a:rPr lang="en-US" sz="1800" dirty="0"/>
              <a:t>L</a:t>
            </a:r>
            <a:r>
              <a:rPr lang="en-US" sz="1800" dirty="0" smtClean="0"/>
              <a:t>ong </a:t>
            </a:r>
            <a:r>
              <a:rPr lang="en-US" sz="1800" dirty="0"/>
              <a:t>E</a:t>
            </a:r>
            <a:r>
              <a:rPr lang="en-US" sz="1800" dirty="0" smtClean="0"/>
              <a:t>quity </a:t>
            </a:r>
            <a:r>
              <a:rPr lang="en-US" sz="1800" dirty="0"/>
              <a:t>S</a:t>
            </a:r>
            <a:r>
              <a:rPr lang="en-US" sz="1800" dirty="0" smtClean="0"/>
              <a:t>trategy for Ten </a:t>
            </a:r>
            <a:r>
              <a:rPr lang="en-US" sz="1800" dirty="0"/>
              <a:t>S</a:t>
            </a:r>
            <a:r>
              <a:rPr lang="en-US" sz="1800" dirty="0" smtClean="0"/>
              <a:t>tocks </a:t>
            </a:r>
            <a:br>
              <a:rPr lang="en-US" sz="1800" dirty="0" smtClean="0"/>
            </a:br>
            <a:r>
              <a:rPr lang="en-US" sz="1800" dirty="0" smtClean="0"/>
              <a:t>(January, 2003 </a:t>
            </a:r>
            <a:r>
              <a:rPr lang="en-US" sz="1800" dirty="0" smtClean="0">
                <a:latin typeface="Arial"/>
                <a:cs typeface="Arial"/>
              </a:rPr>
              <a:t>–</a:t>
            </a:r>
            <a:r>
              <a:rPr lang="en-US" sz="1800" dirty="0" smtClean="0"/>
              <a:t> August, 2013)</a:t>
            </a:r>
            <a:br>
              <a:rPr lang="en-US" sz="1800" dirty="0" smtClean="0"/>
            </a:br>
            <a:endParaRPr lang="en-US" sz="2000" dirty="0"/>
          </a:p>
        </p:txBody>
      </p:sp>
      <p:sp>
        <p:nvSpPr>
          <p:cNvPr id="3" name="Footer Placeholder 2"/>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13</a:t>
            </a:fld>
            <a:endParaRPr lang="en-US"/>
          </a:p>
        </p:txBody>
      </p:sp>
      <p:grpSp>
        <p:nvGrpSpPr>
          <p:cNvPr id="13" name="Group 12"/>
          <p:cNvGrpSpPr/>
          <p:nvPr/>
        </p:nvGrpSpPr>
        <p:grpSpPr>
          <a:xfrm>
            <a:off x="1066800" y="1371600"/>
            <a:ext cx="6858000" cy="4915870"/>
            <a:chOff x="1066800" y="1371600"/>
            <a:chExt cx="6858000" cy="4915870"/>
          </a:xfrm>
        </p:grpSpPr>
        <p:pic>
          <p:nvPicPr>
            <p:cNvPr id="6" name="Picture 5"/>
            <p:cNvPicPr>
              <a:picLocks noChangeAspect="1"/>
            </p:cNvPicPr>
            <p:nvPr/>
          </p:nvPicPr>
          <p:blipFill>
            <a:blip r:embed="rId3"/>
            <a:stretch>
              <a:fillRect/>
            </a:stretch>
          </p:blipFill>
          <p:spPr>
            <a:xfrm>
              <a:off x="1066800" y="1371600"/>
              <a:ext cx="6858000" cy="4915870"/>
            </a:xfrm>
            <a:prstGeom prst="rect">
              <a:avLst/>
            </a:prstGeom>
          </p:spPr>
        </p:pic>
        <p:cxnSp>
          <p:nvCxnSpPr>
            <p:cNvPr id="8" name="Straight Connector 7"/>
            <p:cNvCxnSpPr/>
            <p:nvPr/>
          </p:nvCxnSpPr>
          <p:spPr>
            <a:xfrm>
              <a:off x="6019800" y="1828800"/>
              <a:ext cx="0" cy="403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752600" y="3429000"/>
              <a:ext cx="5943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40313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6775"/>
          </a:xfrm>
        </p:spPr>
        <p:txBody>
          <a:bodyPr>
            <a:normAutofit/>
          </a:bodyPr>
          <a:lstStyle/>
          <a:p>
            <a:r>
              <a:rPr lang="en-US" sz="3600" dirty="0" smtClean="0"/>
              <a:t>Performance Measures</a:t>
            </a:r>
            <a:endParaRPr lang="en-US" sz="3600"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sz="2400" dirty="0" smtClean="0"/>
              <a:t>Exhibit 1 provides information regarding risk and return, but it does not explicitly address the issue of whether the risk-return tradeoff is favorable. </a:t>
            </a:r>
            <a:br>
              <a:rPr lang="en-US" sz="2400" dirty="0" smtClean="0"/>
            </a:br>
            <a:endParaRPr lang="en-US" sz="2400" dirty="0" smtClean="0"/>
          </a:p>
          <a:p>
            <a:r>
              <a:rPr lang="en-US" sz="2400" dirty="0" smtClean="0"/>
              <a:t>To investigate performance, we utilize four popular measures:</a:t>
            </a:r>
          </a:p>
          <a:p>
            <a:pPr lvl="1"/>
            <a:r>
              <a:rPr lang="en-US" sz="2000" dirty="0" smtClean="0"/>
              <a:t>Sharpe ratio</a:t>
            </a:r>
          </a:p>
          <a:p>
            <a:pPr lvl="1"/>
            <a:r>
              <a:rPr lang="en-US" sz="2000" dirty="0" smtClean="0"/>
              <a:t>Jensen’s alpha</a:t>
            </a:r>
          </a:p>
          <a:p>
            <a:pPr lvl="1"/>
            <a:r>
              <a:rPr lang="en-US" sz="2000" dirty="0" err="1" smtClean="0"/>
              <a:t>Treynor</a:t>
            </a:r>
            <a:r>
              <a:rPr lang="en-US" sz="2000" dirty="0" smtClean="0"/>
              <a:t> ratio</a:t>
            </a:r>
          </a:p>
          <a:p>
            <a:pPr lvl="1"/>
            <a:r>
              <a:rPr lang="en-US" sz="2000" dirty="0" err="1" smtClean="0"/>
              <a:t>Sortino</a:t>
            </a:r>
            <a:r>
              <a:rPr lang="en-US" sz="2000" dirty="0" smtClean="0"/>
              <a:t> ratio</a:t>
            </a:r>
            <a:br>
              <a:rPr lang="en-US" sz="2000" dirty="0" smtClean="0"/>
            </a:br>
            <a:endParaRPr lang="en-US" sz="2000" dirty="0" smtClean="0"/>
          </a:p>
          <a:p>
            <a:r>
              <a:rPr lang="en-US" sz="2400" dirty="0" smtClean="0"/>
              <a:t>We compute these four measures for each of the five strategies and ten stocks. </a:t>
            </a:r>
          </a:p>
          <a:p>
            <a:pPr lvl="1"/>
            <a:r>
              <a:rPr lang="en-US" sz="2000" dirty="0" smtClean="0"/>
              <a:t>For each stock we rank the five strategies from 1 to 5 in terms of decreasing performance.</a:t>
            </a:r>
          </a:p>
          <a:p>
            <a:pPr lvl="1"/>
            <a:r>
              <a:rPr lang="en-US" sz="2000" dirty="0" smtClean="0"/>
              <a:t>We then average the rankings across all ten stocks. Exhibit 2 presents the results.</a:t>
            </a:r>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14</a:t>
            </a:fld>
            <a:endParaRPr lang="en-US"/>
          </a:p>
        </p:txBody>
      </p:sp>
    </p:spTree>
    <p:extLst>
      <p:ext uri="{BB962C8B-B14F-4D97-AF65-F5344CB8AC3E}">
        <p14:creationId xmlns:p14="http://schemas.microsoft.com/office/powerpoint/2010/main" val="6128946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95400"/>
          </a:xfrm>
        </p:spPr>
        <p:txBody>
          <a:bodyPr>
            <a:normAutofit fontScale="90000"/>
          </a:bodyPr>
          <a:lstStyle/>
          <a:p>
            <a:r>
              <a:rPr lang="en-US" sz="2700" dirty="0" smtClean="0"/>
              <a:t>Exhibit 2</a:t>
            </a:r>
            <a:r>
              <a:rPr lang="en-US" sz="2800" dirty="0" smtClean="0"/>
              <a:t/>
            </a:r>
            <a:br>
              <a:rPr lang="en-US" sz="2800" dirty="0" smtClean="0"/>
            </a:br>
            <a:r>
              <a:rPr lang="en-US" sz="1800" dirty="0" smtClean="0"/>
              <a:t>Average Rankings of the Relative </a:t>
            </a:r>
            <a:r>
              <a:rPr lang="en-US" sz="1800" dirty="0"/>
              <a:t>P</a:t>
            </a:r>
            <a:r>
              <a:rPr lang="en-US" sz="1800" dirty="0" smtClean="0"/>
              <a:t>erformance of Four </a:t>
            </a:r>
            <a:r>
              <a:rPr lang="en-US" sz="1800" dirty="0"/>
              <a:t>O</a:t>
            </a:r>
            <a:r>
              <a:rPr lang="en-US" sz="1800" dirty="0" smtClean="0"/>
              <a:t>ption </a:t>
            </a:r>
            <a:r>
              <a:rPr lang="en-US" sz="1800" dirty="0"/>
              <a:t>S</a:t>
            </a:r>
            <a:r>
              <a:rPr lang="en-US" sz="1800" dirty="0" smtClean="0"/>
              <a:t>trategies </a:t>
            </a:r>
            <a:br>
              <a:rPr lang="en-US" sz="1800" dirty="0" smtClean="0"/>
            </a:br>
            <a:r>
              <a:rPr lang="en-US" sz="1800" dirty="0" smtClean="0"/>
              <a:t>and the Corresponding Long </a:t>
            </a:r>
            <a:r>
              <a:rPr lang="en-US" sz="1800" dirty="0"/>
              <a:t>E</a:t>
            </a:r>
            <a:r>
              <a:rPr lang="en-US" sz="1800" dirty="0" smtClean="0"/>
              <a:t>quity </a:t>
            </a:r>
            <a:r>
              <a:rPr lang="en-US" sz="1800" dirty="0"/>
              <a:t>S</a:t>
            </a:r>
            <a:r>
              <a:rPr lang="en-US" sz="1800" dirty="0" smtClean="0"/>
              <a:t>trategy for </a:t>
            </a:r>
            <a:r>
              <a:rPr lang="en-US" sz="1800" dirty="0"/>
              <a:t>T</a:t>
            </a:r>
            <a:r>
              <a:rPr lang="en-US" sz="1800" dirty="0" smtClean="0"/>
              <a:t>en Stocks</a:t>
            </a:r>
            <a:br>
              <a:rPr lang="en-US" sz="1800" dirty="0" smtClean="0"/>
            </a:br>
            <a:r>
              <a:rPr lang="en-US" sz="1800" dirty="0" smtClean="0"/>
              <a:t>(January, 2003 </a:t>
            </a:r>
            <a:r>
              <a:rPr lang="en-US" sz="1800" dirty="0" smtClean="0">
                <a:latin typeface="Arial"/>
                <a:cs typeface="Arial"/>
              </a:rPr>
              <a:t>–</a:t>
            </a:r>
            <a:r>
              <a:rPr lang="en-US" sz="1800" dirty="0" smtClean="0"/>
              <a:t> August, 2013)</a:t>
            </a:r>
            <a:endParaRPr lang="en-US" sz="2800" dirty="0"/>
          </a:p>
        </p:txBody>
      </p:sp>
      <p:pic>
        <p:nvPicPr>
          <p:cNvPr id="5" name="Picture 4"/>
          <p:cNvPicPr>
            <a:picLocks noChangeAspect="1"/>
          </p:cNvPicPr>
          <p:nvPr/>
        </p:nvPicPr>
        <p:blipFill>
          <a:blip r:embed="rId3"/>
          <a:stretch>
            <a:fillRect/>
          </a:stretch>
        </p:blipFill>
        <p:spPr>
          <a:xfrm>
            <a:off x="460375" y="1371600"/>
            <a:ext cx="8150225" cy="4953000"/>
          </a:xfrm>
          <a:prstGeom prst="rect">
            <a:avLst/>
          </a:prstGeom>
        </p:spPr>
      </p:pic>
      <p:sp>
        <p:nvSpPr>
          <p:cNvPr id="3" name="Footer Placeholder 2"/>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15</a:t>
            </a:fld>
            <a:endParaRPr lang="en-US"/>
          </a:p>
        </p:txBody>
      </p:sp>
    </p:spTree>
    <p:extLst>
      <p:ext uri="{BB962C8B-B14F-4D97-AF65-F5344CB8AC3E}">
        <p14:creationId xmlns:p14="http://schemas.microsoft.com/office/powerpoint/2010/main" val="42810484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715962"/>
          </a:xfrm>
        </p:spPr>
        <p:txBody>
          <a:bodyPr>
            <a:normAutofit/>
          </a:bodyPr>
          <a:lstStyle/>
          <a:p>
            <a:r>
              <a:rPr lang="en-US" sz="3600" dirty="0" smtClean="0"/>
              <a:t>Empirical Results</a:t>
            </a:r>
            <a:endParaRPr lang="en-US" sz="3600" dirty="0"/>
          </a:p>
        </p:txBody>
      </p:sp>
      <p:sp>
        <p:nvSpPr>
          <p:cNvPr id="3" name="Content Placeholder 2"/>
          <p:cNvSpPr>
            <a:spLocks noGrp="1"/>
          </p:cNvSpPr>
          <p:nvPr>
            <p:ph idx="1"/>
          </p:nvPr>
        </p:nvSpPr>
        <p:spPr>
          <a:xfrm>
            <a:off x="457200" y="1141414"/>
            <a:ext cx="8305800" cy="4984750"/>
          </a:xfrm>
        </p:spPr>
        <p:txBody>
          <a:bodyPr>
            <a:normAutofit lnSpcReduction="10000"/>
          </a:bodyPr>
          <a:lstStyle/>
          <a:p>
            <a:r>
              <a:rPr lang="en-US" sz="2400" dirty="0" smtClean="0"/>
              <a:t>The results of Exhibit 2 are striking</a:t>
            </a:r>
            <a:r>
              <a:rPr lang="en-US" sz="2400" dirty="0"/>
              <a:t> </a:t>
            </a:r>
            <a:r>
              <a:rPr lang="en-US" sz="2400" dirty="0" smtClean="0"/>
              <a:t>in their consistency.</a:t>
            </a:r>
          </a:p>
          <a:p>
            <a:r>
              <a:rPr lang="en-US" sz="2400" dirty="0" smtClean="0"/>
              <a:t>The same general theme holds for the entire period 2003-2013 and both sub-periods 2003-2007 and 2008-2013. </a:t>
            </a:r>
          </a:p>
          <a:p>
            <a:r>
              <a:rPr lang="en-US" sz="2400" dirty="0" smtClean="0"/>
              <a:t>From best to worst, the strategies rank as follows:</a:t>
            </a:r>
          </a:p>
          <a:p>
            <a:pPr lvl="1"/>
            <a:r>
              <a:rPr lang="en-US" sz="2000" dirty="0" smtClean="0"/>
              <a:t>Covered combination</a:t>
            </a:r>
          </a:p>
          <a:p>
            <a:pPr lvl="1"/>
            <a:r>
              <a:rPr lang="en-US" sz="2000" dirty="0" smtClean="0"/>
              <a:t>Covered call</a:t>
            </a:r>
          </a:p>
          <a:p>
            <a:pPr lvl="1"/>
            <a:r>
              <a:rPr lang="en-US" sz="2000" dirty="0" smtClean="0"/>
              <a:t>Long equity</a:t>
            </a:r>
          </a:p>
          <a:p>
            <a:pPr lvl="1"/>
            <a:r>
              <a:rPr lang="en-US" sz="2000" dirty="0" smtClean="0"/>
              <a:t>Collar</a:t>
            </a:r>
          </a:p>
          <a:p>
            <a:pPr lvl="1"/>
            <a:r>
              <a:rPr lang="en-US" sz="2000" dirty="0" smtClean="0"/>
              <a:t>Protective put</a:t>
            </a:r>
          </a:p>
          <a:p>
            <a:r>
              <a:rPr lang="en-US" sz="2400" dirty="0" smtClean="0"/>
              <a:t>Although the consistency of these results is persuasive, there are  complicating issues (which we shall address) that prevent these results from being as compelling as one might believe at first glance.</a:t>
            </a:r>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16</a:t>
            </a:fld>
            <a:endParaRPr lang="en-US"/>
          </a:p>
        </p:txBody>
      </p:sp>
    </p:spTree>
    <p:extLst>
      <p:ext uri="{BB962C8B-B14F-4D97-AF65-F5344CB8AC3E}">
        <p14:creationId xmlns:p14="http://schemas.microsoft.com/office/powerpoint/2010/main" val="35494929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 </a:t>
            </a:r>
            <a:r>
              <a:rPr lang="en-US" sz="4000" dirty="0" smtClean="0"/>
              <a:t>How Do Cumulative Returns Compare </a:t>
            </a:r>
            <a:br>
              <a:rPr lang="en-US" sz="4000" dirty="0" smtClean="0"/>
            </a:br>
            <a:r>
              <a:rPr lang="en-US" sz="4000" dirty="0" smtClean="0"/>
              <a:t>Across These Five Strategies</a:t>
            </a:r>
            <a:r>
              <a:rPr lang="en-US" sz="4000" dirty="0"/>
              <a:t>?</a:t>
            </a:r>
          </a:p>
        </p:txBody>
      </p:sp>
      <p:sp>
        <p:nvSpPr>
          <p:cNvPr id="3" name="Content Placeholder 2"/>
          <p:cNvSpPr>
            <a:spLocks noGrp="1"/>
          </p:cNvSpPr>
          <p:nvPr>
            <p:ph idx="1"/>
          </p:nvPr>
        </p:nvSpPr>
        <p:spPr>
          <a:xfrm>
            <a:off x="457200" y="1600200"/>
            <a:ext cx="8229600" cy="4648200"/>
          </a:xfrm>
        </p:spPr>
        <p:txBody>
          <a:bodyPr>
            <a:normAutofit fontScale="92500" lnSpcReduction="10000"/>
          </a:bodyPr>
          <a:lstStyle/>
          <a:p>
            <a:r>
              <a:rPr lang="en-US" sz="2400" dirty="0" smtClean="0"/>
              <a:t>Does </a:t>
            </a:r>
            <a:r>
              <a:rPr lang="en-US" sz="2400" dirty="0"/>
              <a:t>one get the same relative rankings </a:t>
            </a:r>
            <a:r>
              <a:rPr lang="en-US" sz="2400" dirty="0" smtClean="0"/>
              <a:t>using </a:t>
            </a:r>
            <a:r>
              <a:rPr lang="en-US" sz="2400" dirty="0"/>
              <a:t>cumulative returns as one gets with </a:t>
            </a:r>
            <a:r>
              <a:rPr lang="en-US" sz="2400" dirty="0" smtClean="0"/>
              <a:t>the aforementioned performance </a:t>
            </a:r>
            <a:r>
              <a:rPr lang="en-US" sz="2400" dirty="0"/>
              <a:t>measures? </a:t>
            </a:r>
            <a:br>
              <a:rPr lang="en-US" sz="2400" dirty="0"/>
            </a:br>
            <a:endParaRPr lang="en-US" sz="2400" dirty="0"/>
          </a:p>
          <a:p>
            <a:r>
              <a:rPr lang="en-US" sz="2400" dirty="0"/>
              <a:t>Exhibit 3 displays the cumulative return results for all five strategies and ten stocks over 2003-2013.</a:t>
            </a:r>
            <a:br>
              <a:rPr lang="en-US" sz="2400" dirty="0"/>
            </a:br>
            <a:endParaRPr lang="en-US" sz="2400" dirty="0"/>
          </a:p>
          <a:p>
            <a:r>
              <a:rPr lang="en-US" sz="2400" dirty="0"/>
              <a:t>The covered combination dominates by ranking first for all stocks except Google. </a:t>
            </a:r>
            <a:br>
              <a:rPr lang="en-US" sz="2400" dirty="0"/>
            </a:br>
            <a:endParaRPr lang="en-US" sz="2400" dirty="0"/>
          </a:p>
          <a:p>
            <a:r>
              <a:rPr lang="en-US" sz="2400" dirty="0"/>
              <a:t>The covered call beats long equity for all stocks except Apple, Amazon, and Google. </a:t>
            </a:r>
            <a:br>
              <a:rPr lang="en-US" sz="2400" dirty="0"/>
            </a:br>
            <a:endParaRPr lang="en-US" sz="2400" dirty="0"/>
          </a:p>
          <a:p>
            <a:r>
              <a:rPr lang="en-US" sz="2400" dirty="0"/>
              <a:t>Overall, the average rankings presented in Exhibit 3 agree with the average rankings summarized in Exhibit 2.</a:t>
            </a:r>
          </a:p>
          <a:p>
            <a:endParaRPr lang="en-US" sz="2400" dirty="0" smtClean="0"/>
          </a:p>
          <a:p>
            <a:endParaRPr lang="en-US" sz="2000" dirty="0" smtClean="0"/>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17</a:t>
            </a:fld>
            <a:endParaRPr lang="en-US"/>
          </a:p>
        </p:txBody>
      </p:sp>
    </p:spTree>
    <p:extLst>
      <p:ext uri="{BB962C8B-B14F-4D97-AF65-F5344CB8AC3E}">
        <p14:creationId xmlns:p14="http://schemas.microsoft.com/office/powerpoint/2010/main" val="8094830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a:bodyPr>
          <a:lstStyle/>
          <a:p>
            <a:r>
              <a:rPr lang="en-US" sz="2400" dirty="0" smtClean="0"/>
              <a:t>Exhibit 3</a:t>
            </a:r>
            <a:r>
              <a:rPr lang="en-US" sz="1600" dirty="0" smtClean="0"/>
              <a:t/>
            </a:r>
            <a:br>
              <a:rPr lang="en-US" sz="1600" dirty="0" smtClean="0"/>
            </a:br>
            <a:r>
              <a:rPr lang="en-US" sz="1600" dirty="0" smtClean="0"/>
              <a:t>Rankings of Performance of Cumulative Returns from Five Strategies for </a:t>
            </a:r>
            <a:r>
              <a:rPr lang="en-US" sz="1600" dirty="0"/>
              <a:t>Ten Stocks </a:t>
            </a:r>
            <a:r>
              <a:rPr lang="en-US" sz="1600" dirty="0" smtClean="0"/>
              <a:t/>
            </a:r>
            <a:br>
              <a:rPr lang="en-US" sz="1600" dirty="0" smtClean="0"/>
            </a:br>
            <a:r>
              <a:rPr lang="en-US" sz="1600" dirty="0"/>
              <a:t>(January, 2003 </a:t>
            </a:r>
            <a:r>
              <a:rPr lang="en-US" sz="1600" dirty="0">
                <a:latin typeface="Arial"/>
                <a:cs typeface="Arial"/>
              </a:rPr>
              <a:t>–</a:t>
            </a:r>
            <a:r>
              <a:rPr lang="en-US" sz="1600" dirty="0"/>
              <a:t> August, 2013)</a:t>
            </a:r>
          </a:p>
        </p:txBody>
      </p:sp>
      <p:sp>
        <p:nvSpPr>
          <p:cNvPr id="3" name="Footer Placeholder 2"/>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18</a:t>
            </a:fld>
            <a:endParaRPr lang="en-US"/>
          </a:p>
        </p:txBody>
      </p:sp>
      <p:pic>
        <p:nvPicPr>
          <p:cNvPr id="7" name="Picture 6"/>
          <p:cNvPicPr>
            <a:picLocks noChangeAspect="1"/>
          </p:cNvPicPr>
          <p:nvPr/>
        </p:nvPicPr>
        <p:blipFill>
          <a:blip r:embed="rId3"/>
          <a:stretch>
            <a:fillRect/>
          </a:stretch>
        </p:blipFill>
        <p:spPr>
          <a:xfrm>
            <a:off x="1256814" y="1600200"/>
            <a:ext cx="6384957" cy="3810000"/>
          </a:xfrm>
          <a:prstGeom prst="rect">
            <a:avLst/>
          </a:prstGeom>
        </p:spPr>
      </p:pic>
    </p:spTree>
    <p:extLst>
      <p:ext uri="{BB962C8B-B14F-4D97-AF65-F5344CB8AC3E}">
        <p14:creationId xmlns:p14="http://schemas.microsoft.com/office/powerpoint/2010/main" val="1529740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685800"/>
          </a:xfrm>
        </p:spPr>
        <p:txBody>
          <a:bodyPr>
            <a:noAutofit/>
          </a:bodyPr>
          <a:lstStyle/>
          <a:p>
            <a:r>
              <a:rPr lang="en-US" sz="3200" dirty="0" smtClean="0"/>
              <a:t>Cumulative Return on a $1 Investment in AAPL</a:t>
            </a:r>
            <a:endParaRPr lang="en-US" sz="3200" dirty="0"/>
          </a:p>
        </p:txBody>
      </p:sp>
      <p:sp>
        <p:nvSpPr>
          <p:cNvPr id="4" name="Footer Placeholder 3"/>
          <p:cNvSpPr>
            <a:spLocks noGrp="1"/>
          </p:cNvSpPr>
          <p:nvPr>
            <p:ph type="ftr" sz="quarter" idx="11"/>
          </p:nvPr>
        </p:nvSpPr>
        <p:spPr/>
        <p:txBody>
          <a:bodyPr/>
          <a:lstStyle/>
          <a:p>
            <a:r>
              <a:rPr lang="en-US" smtClean="0"/>
              <a:t>Copyright © 2015 Michael L. Hemler and Thomas W. Miller, Jr.</a:t>
            </a:r>
            <a:endParaRPr lang="en-US"/>
          </a:p>
        </p:txBody>
      </p:sp>
      <p:sp>
        <p:nvSpPr>
          <p:cNvPr id="5" name="Slide Number Placeholder 4"/>
          <p:cNvSpPr>
            <a:spLocks noGrp="1"/>
          </p:cNvSpPr>
          <p:nvPr>
            <p:ph type="sldNum" sz="quarter" idx="12"/>
          </p:nvPr>
        </p:nvSpPr>
        <p:spPr/>
        <p:txBody>
          <a:bodyPr/>
          <a:lstStyle/>
          <a:p>
            <a:fld id="{ABA4A12E-84C4-4336-A43F-C636CF6A37E1}" type="slidenum">
              <a:rPr lang="en-US" smtClean="0"/>
              <a:pPr/>
              <a:t>19</a:t>
            </a:fld>
            <a:endParaRPr lang="en-US"/>
          </a:p>
        </p:txBody>
      </p:sp>
      <p:pic>
        <p:nvPicPr>
          <p:cNvPr id="6" name="Picture 5"/>
          <p:cNvPicPr>
            <a:picLocks noChangeAspect="1"/>
          </p:cNvPicPr>
          <p:nvPr/>
        </p:nvPicPr>
        <p:blipFill>
          <a:blip r:embed="rId3"/>
          <a:stretch>
            <a:fillRect/>
          </a:stretch>
        </p:blipFill>
        <p:spPr>
          <a:xfrm>
            <a:off x="1143000" y="1143000"/>
            <a:ext cx="6669338" cy="4876800"/>
          </a:xfrm>
          <a:prstGeom prst="rect">
            <a:avLst/>
          </a:prstGeom>
        </p:spPr>
      </p:pic>
      <p:sp>
        <p:nvSpPr>
          <p:cNvPr id="7" name="Right Arrow 6"/>
          <p:cNvSpPr/>
          <p:nvPr/>
        </p:nvSpPr>
        <p:spPr>
          <a:xfrm flipH="1">
            <a:off x="7545638" y="4876800"/>
            <a:ext cx="1141162" cy="533400"/>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600200" y="2488168"/>
            <a:ext cx="1752600" cy="369332"/>
          </a:xfrm>
          <a:prstGeom prst="rect">
            <a:avLst/>
          </a:prstGeom>
          <a:noFill/>
        </p:spPr>
        <p:txBody>
          <a:bodyPr wrap="square" rtlCol="0">
            <a:spAutoFit/>
          </a:bodyPr>
          <a:lstStyle/>
          <a:p>
            <a:r>
              <a:rPr lang="en-US" dirty="0" smtClean="0"/>
              <a:t>Note the Y-Axis</a:t>
            </a:r>
            <a:endParaRPr lang="en-US" dirty="0"/>
          </a:p>
        </p:txBody>
      </p:sp>
    </p:spTree>
    <p:extLst>
      <p:ext uri="{BB962C8B-B14F-4D97-AF65-F5344CB8AC3E}">
        <p14:creationId xmlns:p14="http://schemas.microsoft.com/office/powerpoint/2010/main" val="2375084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smtClean="0"/>
              <a:t>Prologue: What Motivated This Study?</a:t>
            </a:r>
            <a:endParaRPr lang="en-US" sz="3600" dirty="0"/>
          </a:p>
        </p:txBody>
      </p:sp>
      <p:sp>
        <p:nvSpPr>
          <p:cNvPr id="3" name="Content Placeholder 2"/>
          <p:cNvSpPr>
            <a:spLocks noGrp="1"/>
          </p:cNvSpPr>
          <p:nvPr>
            <p:ph idx="1"/>
          </p:nvPr>
        </p:nvSpPr>
        <p:spPr>
          <a:xfrm>
            <a:off x="491067" y="1295399"/>
            <a:ext cx="8229600" cy="4648201"/>
          </a:xfrm>
        </p:spPr>
        <p:txBody>
          <a:bodyPr>
            <a:normAutofit fontScale="62500" lnSpcReduction="20000"/>
          </a:bodyPr>
          <a:lstStyle/>
          <a:p>
            <a:pPr lvl="1">
              <a:buFont typeface="Arial" panose="020B0604020202020204" pitchFamily="34" charset="0"/>
              <a:buChar char="•"/>
            </a:pPr>
            <a:r>
              <a:rPr lang="en-US" sz="2700" dirty="0" smtClean="0"/>
              <a:t>In </a:t>
            </a:r>
            <a:r>
              <a:rPr lang="en-US" sz="2700" dirty="0"/>
              <a:t>Spring 2013 Alan </a:t>
            </a:r>
            <a:r>
              <a:rPr lang="en-US" sz="2700" dirty="0" err="1"/>
              <a:t>Grigoletto</a:t>
            </a:r>
            <a:r>
              <a:rPr lang="en-US" sz="2700" dirty="0"/>
              <a:t> of the Options Industry Council (OIC) contacted Mike </a:t>
            </a:r>
            <a:r>
              <a:rPr lang="en-US" sz="2700" dirty="0" err="1"/>
              <a:t>Hemler</a:t>
            </a:r>
            <a:r>
              <a:rPr lang="en-US" sz="2700" dirty="0"/>
              <a:t> regarding a potential options research project</a:t>
            </a:r>
            <a:r>
              <a:rPr lang="en-US" sz="2700" dirty="0" smtClean="0"/>
              <a:t>. </a:t>
            </a:r>
            <a:br>
              <a:rPr lang="en-US" sz="2700" dirty="0" smtClean="0"/>
            </a:br>
            <a:endParaRPr lang="en-US" sz="2700" dirty="0"/>
          </a:p>
          <a:p>
            <a:pPr lvl="1">
              <a:buFont typeface="Arial" panose="020B0604020202020204" pitchFamily="34" charset="0"/>
              <a:buChar char="•"/>
            </a:pPr>
            <a:r>
              <a:rPr lang="en-US" sz="2700" dirty="0" smtClean="0"/>
              <a:t>Alan noted that large pension funds used options to alter the risk-return profile of their investment portfolios, e.g., the Ontario Teachers’ Pension Plan and the</a:t>
            </a:r>
            <a:r>
              <a:rPr lang="en-US" sz="2700" dirty="0"/>
              <a:t> </a:t>
            </a:r>
            <a:r>
              <a:rPr lang="en-US" sz="2700" dirty="0" smtClean="0"/>
              <a:t>New Jersey Public Employees’ Pension Plan</a:t>
            </a:r>
            <a:br>
              <a:rPr lang="en-US" sz="2700" dirty="0" smtClean="0"/>
            </a:br>
            <a:endParaRPr lang="en-US" sz="2700" dirty="0" smtClean="0"/>
          </a:p>
          <a:p>
            <a:pPr lvl="1">
              <a:buFont typeface="Arial" panose="020B0604020202020204" pitchFamily="34" charset="0"/>
              <a:buChar char="•"/>
            </a:pPr>
            <a:r>
              <a:rPr lang="en-US" sz="2700" dirty="0" smtClean="0"/>
              <a:t>Alan also noted that existing studies on the performance of option strategies typically focused on covered calls or collars using index (mostly S&amp;P 500) options.</a:t>
            </a:r>
            <a:br>
              <a:rPr lang="en-US" sz="2700" dirty="0" smtClean="0"/>
            </a:br>
            <a:endParaRPr lang="en-US" sz="2700" dirty="0" smtClean="0"/>
          </a:p>
          <a:p>
            <a:pPr lvl="1">
              <a:buFont typeface="Arial" panose="020B0604020202020204" pitchFamily="34" charset="0"/>
              <a:buChar char="•"/>
            </a:pPr>
            <a:r>
              <a:rPr lang="en-US" sz="2700" dirty="0" smtClean="0"/>
              <a:t>Alan suggested that large institutional investors would welcome a study that compared the performance of the standard “buy and hold” strategy versus option strategies that include long equity. They </a:t>
            </a:r>
            <a:r>
              <a:rPr lang="en-US" sz="2700" dirty="0"/>
              <a:t>would be especially interested in a study that focused on individual </a:t>
            </a:r>
            <a:r>
              <a:rPr lang="en-US" sz="2700" dirty="0" smtClean="0"/>
              <a:t>stocks, </a:t>
            </a:r>
            <a:r>
              <a:rPr lang="en-US" sz="2700" dirty="0"/>
              <a:t>rather than equity </a:t>
            </a:r>
            <a:r>
              <a:rPr lang="en-US" sz="2700" dirty="0" smtClean="0"/>
              <a:t>indexes.</a:t>
            </a:r>
          </a:p>
          <a:p>
            <a:pPr marL="457200" lvl="1" indent="0">
              <a:buNone/>
            </a:pPr>
            <a:endParaRPr lang="en-US" sz="2700" dirty="0"/>
          </a:p>
          <a:p>
            <a:pPr lvl="1">
              <a:buFont typeface="Arial" panose="020B0604020202020204" pitchFamily="34" charset="0"/>
              <a:buChar char="•"/>
            </a:pPr>
            <a:r>
              <a:rPr lang="en-US" sz="2700" dirty="0" smtClean="0"/>
              <a:t>See the </a:t>
            </a:r>
            <a:r>
              <a:rPr lang="en-US" sz="2700" dirty="0"/>
              <a:t>CBOE website </a:t>
            </a:r>
            <a:r>
              <a:rPr lang="en-US" sz="2700" dirty="0">
                <a:hlinkClick r:id="rId3"/>
              </a:rPr>
              <a:t>http://www.cboe.com/micro/buywrite</a:t>
            </a:r>
            <a:r>
              <a:rPr lang="en-US" sz="2700" dirty="0" smtClean="0">
                <a:hlinkClick r:id="rId3"/>
              </a:rPr>
              <a:t>/</a:t>
            </a:r>
            <a:r>
              <a:rPr lang="en-US" sz="2700" dirty="0" smtClean="0"/>
              <a:t> for references on options-based strategies and benchmark indexes. In addition, see the CBOE March 2015 Risk </a:t>
            </a:r>
            <a:r>
              <a:rPr lang="en-US" sz="2700" dirty="0"/>
              <a:t>Management Conference: </a:t>
            </a:r>
            <a:r>
              <a:rPr lang="en-US" sz="2700" dirty="0">
                <a:hlinkClick r:id="rId4"/>
              </a:rPr>
              <a:t>http://</a:t>
            </a:r>
            <a:r>
              <a:rPr lang="en-US" sz="2700" dirty="0" smtClean="0">
                <a:hlinkClick r:id="rId4"/>
              </a:rPr>
              <a:t>www.cboe.com/rmc/2015/Day-1-Session-2-Speth.pdf</a:t>
            </a:r>
            <a:r>
              <a:rPr lang="en-US" sz="2700" dirty="0"/>
              <a:t> and </a:t>
            </a:r>
            <a:r>
              <a:rPr lang="en-US" sz="2700" dirty="0">
                <a:hlinkClick r:id="rId5"/>
              </a:rPr>
              <a:t>http://</a:t>
            </a:r>
            <a:r>
              <a:rPr lang="en-US" sz="2700" dirty="0" smtClean="0">
                <a:hlinkClick r:id="rId5"/>
              </a:rPr>
              <a:t>www.cboe.com/rmc/2015/Day-1-Session-2-Black-Szado-projector.pdf</a:t>
            </a:r>
            <a:r>
              <a:rPr lang="en-US" sz="2700" dirty="0"/>
              <a:t>.</a:t>
            </a:r>
          </a:p>
          <a:p>
            <a:pPr marL="0" indent="0">
              <a:buNone/>
            </a:pPr>
            <a:endParaRPr lang="en-US" sz="2400" dirty="0" smtClean="0"/>
          </a:p>
          <a:p>
            <a:pPr marL="0" indent="0">
              <a:buNone/>
            </a:pPr>
            <a:endParaRPr lang="en-US" dirty="0" smtClean="0"/>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dirty="0"/>
          </a:p>
        </p:txBody>
      </p:sp>
      <p:sp>
        <p:nvSpPr>
          <p:cNvPr id="6" name="Slide Number Placeholder 5"/>
          <p:cNvSpPr>
            <a:spLocks noGrp="1"/>
          </p:cNvSpPr>
          <p:nvPr>
            <p:ph type="sldNum" sz="quarter" idx="12"/>
          </p:nvPr>
        </p:nvSpPr>
        <p:spPr/>
        <p:txBody>
          <a:bodyPr/>
          <a:lstStyle/>
          <a:p>
            <a:fld id="{ABA4A12E-84C4-4336-A43F-C636CF6A37E1}" type="slidenum">
              <a:rPr lang="en-US" smtClean="0"/>
              <a:pPr/>
              <a:t>2</a:t>
            </a:fld>
            <a:endParaRPr lang="en-US"/>
          </a:p>
        </p:txBody>
      </p:sp>
    </p:spTree>
    <p:extLst>
      <p:ext uri="{BB962C8B-B14F-4D97-AF65-F5344CB8AC3E}">
        <p14:creationId xmlns:p14="http://schemas.microsoft.com/office/powerpoint/2010/main" val="9360974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457200" y="457200"/>
            <a:ext cx="8289477" cy="5562600"/>
          </a:xfrm>
          <a:prstGeom prst="rect">
            <a:avLst/>
          </a:prstGeom>
        </p:spPr>
      </p:pic>
      <p:sp>
        <p:nvSpPr>
          <p:cNvPr id="4" name="Footer Placeholder 3"/>
          <p:cNvSpPr>
            <a:spLocks noGrp="1"/>
          </p:cNvSpPr>
          <p:nvPr>
            <p:ph type="ftr" sz="quarter" idx="11"/>
          </p:nvPr>
        </p:nvSpPr>
        <p:spPr/>
        <p:txBody>
          <a:bodyPr/>
          <a:lstStyle/>
          <a:p>
            <a:r>
              <a:rPr lang="en-US" smtClean="0"/>
              <a:t>Copyright © 2015 Michael L. Hemler and Thomas W. Miller, Jr.</a:t>
            </a:r>
            <a:endParaRPr lang="en-US" dirty="0"/>
          </a:p>
        </p:txBody>
      </p:sp>
      <p:sp>
        <p:nvSpPr>
          <p:cNvPr id="5" name="Slide Number Placeholder 4"/>
          <p:cNvSpPr>
            <a:spLocks noGrp="1"/>
          </p:cNvSpPr>
          <p:nvPr>
            <p:ph type="sldNum" sz="quarter" idx="12"/>
          </p:nvPr>
        </p:nvSpPr>
        <p:spPr/>
        <p:txBody>
          <a:bodyPr/>
          <a:lstStyle/>
          <a:p>
            <a:fld id="{ABA4A12E-84C4-4336-A43F-C636CF6A37E1}" type="slidenum">
              <a:rPr lang="en-US" smtClean="0"/>
              <a:pPr/>
              <a:t>20</a:t>
            </a:fld>
            <a:endParaRPr lang="en-US"/>
          </a:p>
        </p:txBody>
      </p:sp>
    </p:spTree>
    <p:extLst>
      <p:ext uri="{BB962C8B-B14F-4D97-AF65-F5344CB8AC3E}">
        <p14:creationId xmlns:p14="http://schemas.microsoft.com/office/powerpoint/2010/main" val="38066346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Copyright © 2015 Michael L. Hemler and Thomas W. Miller, Jr.</a:t>
            </a:r>
            <a:endParaRPr lang="en-US" dirty="0"/>
          </a:p>
        </p:txBody>
      </p:sp>
      <p:sp>
        <p:nvSpPr>
          <p:cNvPr id="5" name="Slide Number Placeholder 4"/>
          <p:cNvSpPr>
            <a:spLocks noGrp="1"/>
          </p:cNvSpPr>
          <p:nvPr>
            <p:ph type="sldNum" sz="quarter" idx="12"/>
          </p:nvPr>
        </p:nvSpPr>
        <p:spPr/>
        <p:txBody>
          <a:bodyPr/>
          <a:lstStyle/>
          <a:p>
            <a:fld id="{ABA4A12E-84C4-4336-A43F-C636CF6A37E1}" type="slidenum">
              <a:rPr lang="en-US" smtClean="0"/>
              <a:pPr/>
              <a:t>21</a:t>
            </a:fld>
            <a:endParaRPr lang="en-US"/>
          </a:p>
        </p:txBody>
      </p:sp>
      <p:grpSp>
        <p:nvGrpSpPr>
          <p:cNvPr id="10" name="Group 9"/>
          <p:cNvGrpSpPr/>
          <p:nvPr/>
        </p:nvGrpSpPr>
        <p:grpSpPr>
          <a:xfrm>
            <a:off x="647700" y="457200"/>
            <a:ext cx="7848600" cy="5627554"/>
            <a:chOff x="533400" y="457200"/>
            <a:chExt cx="7848600" cy="5627554"/>
          </a:xfrm>
        </p:grpSpPr>
        <p:pic>
          <p:nvPicPr>
            <p:cNvPr id="6" name="Picture 5"/>
            <p:cNvPicPr>
              <a:picLocks noChangeAspect="1"/>
            </p:cNvPicPr>
            <p:nvPr/>
          </p:nvPicPr>
          <p:blipFill>
            <a:blip r:embed="rId2"/>
            <a:stretch>
              <a:fillRect/>
            </a:stretch>
          </p:blipFill>
          <p:spPr>
            <a:xfrm>
              <a:off x="533400" y="457200"/>
              <a:ext cx="7848600" cy="5627554"/>
            </a:xfrm>
            <a:prstGeom prst="rect">
              <a:avLst/>
            </a:prstGeom>
          </p:spPr>
        </p:pic>
        <p:cxnSp>
          <p:nvCxnSpPr>
            <p:cNvPr id="8" name="Straight Connector 7"/>
            <p:cNvCxnSpPr/>
            <p:nvPr/>
          </p:nvCxnSpPr>
          <p:spPr>
            <a:xfrm>
              <a:off x="1104900" y="4419600"/>
              <a:ext cx="71628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392169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Autofit/>
          </a:bodyPr>
          <a:lstStyle/>
          <a:p>
            <a:r>
              <a:rPr lang="en-US" sz="3600" dirty="0" smtClean="0"/>
              <a:t>First Complicating Issue:</a:t>
            </a:r>
            <a:br>
              <a:rPr lang="en-US" sz="3600" dirty="0" smtClean="0"/>
            </a:br>
            <a:r>
              <a:rPr lang="en-US" sz="3600" dirty="0" smtClean="0"/>
              <a:t>Transaction Costs</a:t>
            </a:r>
            <a:endParaRPr lang="en-US" sz="3600" dirty="0"/>
          </a:p>
        </p:txBody>
      </p:sp>
      <p:sp>
        <p:nvSpPr>
          <p:cNvPr id="3" name="Content Placeholder 2"/>
          <p:cNvSpPr>
            <a:spLocks noGrp="1"/>
          </p:cNvSpPr>
          <p:nvPr>
            <p:ph idx="1"/>
          </p:nvPr>
        </p:nvSpPr>
        <p:spPr/>
        <p:txBody>
          <a:bodyPr>
            <a:normAutofit/>
          </a:bodyPr>
          <a:lstStyle/>
          <a:p>
            <a:pPr marL="342900" lvl="2" indent="-342900"/>
            <a:endParaRPr lang="en-US" sz="2000" dirty="0" smtClean="0"/>
          </a:p>
          <a:p>
            <a:pPr marL="342900" lvl="2" indent="-342900"/>
            <a:r>
              <a:rPr lang="en-US" dirty="0" smtClean="0"/>
              <a:t>Consider </a:t>
            </a:r>
            <a:r>
              <a:rPr lang="en-US" dirty="0"/>
              <a:t>the covered combination strategy. </a:t>
            </a:r>
            <a:r>
              <a:rPr lang="en-US" dirty="0" smtClean="0"/>
              <a:t/>
            </a:r>
            <a:br>
              <a:rPr lang="en-US" dirty="0" smtClean="0"/>
            </a:br>
            <a:endParaRPr lang="en-US" dirty="0" smtClean="0"/>
          </a:p>
          <a:p>
            <a:pPr marL="342900" lvl="2" indent="-342900"/>
            <a:r>
              <a:rPr lang="en-US" dirty="0" smtClean="0"/>
              <a:t>It </a:t>
            </a:r>
            <a:r>
              <a:rPr lang="en-US" dirty="0"/>
              <a:t>involves two options positions, and those option positions are rolled over monthly. </a:t>
            </a:r>
            <a:r>
              <a:rPr lang="en-US" dirty="0" smtClean="0"/>
              <a:t/>
            </a:r>
            <a:br>
              <a:rPr lang="en-US" dirty="0" smtClean="0"/>
            </a:br>
            <a:endParaRPr lang="en-US" dirty="0" smtClean="0"/>
          </a:p>
          <a:p>
            <a:pPr marL="342900" lvl="2" indent="-342900"/>
            <a:r>
              <a:rPr lang="en-US" dirty="0" smtClean="0"/>
              <a:t>Including </a:t>
            </a:r>
            <a:r>
              <a:rPr lang="en-US" dirty="0"/>
              <a:t>transaction </a:t>
            </a:r>
            <a:r>
              <a:rPr lang="en-US" dirty="0" smtClean="0"/>
              <a:t>costs (i.e., bid-ask spreads) </a:t>
            </a:r>
            <a:r>
              <a:rPr lang="en-US" dirty="0"/>
              <a:t>will </a:t>
            </a:r>
            <a:r>
              <a:rPr lang="en-US" dirty="0" smtClean="0"/>
              <a:t>reduce, </a:t>
            </a:r>
            <a:r>
              <a:rPr lang="en-US" dirty="0"/>
              <a:t>or </a:t>
            </a:r>
            <a:r>
              <a:rPr lang="en-US" dirty="0" smtClean="0"/>
              <a:t>possibly even eliminate, </a:t>
            </a:r>
            <a:r>
              <a:rPr lang="en-US" dirty="0"/>
              <a:t>the apparent advantage that the covered combination has over </a:t>
            </a:r>
            <a:r>
              <a:rPr lang="en-US" dirty="0" smtClean="0"/>
              <a:t>the (already held) </a:t>
            </a:r>
            <a:r>
              <a:rPr lang="en-US" dirty="0"/>
              <a:t>long equity position.</a:t>
            </a:r>
          </a:p>
          <a:p>
            <a:endParaRPr lang="en-US" dirty="0"/>
          </a:p>
        </p:txBody>
      </p:sp>
      <p:sp>
        <p:nvSpPr>
          <p:cNvPr id="4" name="Footer Placeholder 3"/>
          <p:cNvSpPr>
            <a:spLocks noGrp="1"/>
          </p:cNvSpPr>
          <p:nvPr>
            <p:ph type="ftr" sz="quarter" idx="11"/>
          </p:nvPr>
        </p:nvSpPr>
        <p:spPr/>
        <p:txBody>
          <a:bodyPr/>
          <a:lstStyle/>
          <a:p>
            <a:r>
              <a:rPr lang="en-US" smtClean="0"/>
              <a:t>Copyright © 2015 Michael L. Hemler and Thomas W. Miller, Jr.</a:t>
            </a:r>
            <a:endParaRPr lang="en-US"/>
          </a:p>
        </p:txBody>
      </p:sp>
      <p:sp>
        <p:nvSpPr>
          <p:cNvPr id="5" name="Slide Number Placeholder 4"/>
          <p:cNvSpPr>
            <a:spLocks noGrp="1"/>
          </p:cNvSpPr>
          <p:nvPr>
            <p:ph type="sldNum" sz="quarter" idx="12"/>
          </p:nvPr>
        </p:nvSpPr>
        <p:spPr/>
        <p:txBody>
          <a:bodyPr/>
          <a:lstStyle/>
          <a:p>
            <a:fld id="{ABA4A12E-84C4-4336-A43F-C636CF6A37E1}" type="slidenum">
              <a:rPr lang="en-US" smtClean="0"/>
              <a:pPr/>
              <a:t>22</a:t>
            </a:fld>
            <a:endParaRPr lang="en-US"/>
          </a:p>
        </p:txBody>
      </p:sp>
    </p:spTree>
    <p:extLst>
      <p:ext uri="{BB962C8B-B14F-4D97-AF65-F5344CB8AC3E}">
        <p14:creationId xmlns:p14="http://schemas.microsoft.com/office/powerpoint/2010/main" val="13024686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CC">
            <a:alpha val="59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3600" dirty="0" smtClean="0"/>
              <a:t>Second Complicating Issue: </a:t>
            </a:r>
            <a:br>
              <a:rPr lang="en-US" sz="3600" dirty="0" smtClean="0"/>
            </a:br>
            <a:r>
              <a:rPr lang="en-US" sz="3600" dirty="0" smtClean="0"/>
              <a:t>Non-Normality of Returns</a:t>
            </a:r>
            <a:endParaRPr lang="en-US" sz="3600" dirty="0"/>
          </a:p>
        </p:txBody>
      </p:sp>
      <p:sp>
        <p:nvSpPr>
          <p:cNvPr id="3" name="Content Placeholder 2"/>
          <p:cNvSpPr>
            <a:spLocks noGrp="1"/>
          </p:cNvSpPr>
          <p:nvPr>
            <p:ph idx="1"/>
          </p:nvPr>
        </p:nvSpPr>
        <p:spPr>
          <a:xfrm>
            <a:off x="304800" y="1600200"/>
            <a:ext cx="8534400" cy="4419600"/>
          </a:xfrm>
        </p:spPr>
        <p:txBody>
          <a:bodyPr>
            <a:normAutofit fontScale="55000" lnSpcReduction="20000"/>
          </a:bodyPr>
          <a:lstStyle/>
          <a:p>
            <a:r>
              <a:rPr lang="en-US" sz="3300" dirty="0" smtClean="0"/>
              <a:t>Leland (1999) explores this issue in detail, using a simple example to examine both the covered call and protective put strategies. </a:t>
            </a:r>
            <a:r>
              <a:rPr lang="en-US" sz="2500" dirty="0" smtClean="0"/>
              <a:t/>
            </a:r>
            <a:br>
              <a:rPr lang="en-US" sz="2500" dirty="0" smtClean="0"/>
            </a:br>
            <a:endParaRPr lang="en-US" sz="2500" dirty="0" smtClean="0"/>
          </a:p>
          <a:p>
            <a:r>
              <a:rPr lang="en-US" sz="3300" dirty="0" smtClean="0"/>
              <a:t>Leland demonstrates that using CAPM-based performance measures where there are nonsymmetrical returns will:</a:t>
            </a:r>
          </a:p>
          <a:p>
            <a:pPr lvl="1"/>
            <a:r>
              <a:rPr lang="en-US" sz="2500" dirty="0" smtClean="0"/>
              <a:t>Overrate “rebalancing” strategies (which reduce or “sell” </a:t>
            </a:r>
            <a:r>
              <a:rPr lang="en-US" sz="2500" dirty="0" err="1" smtClean="0"/>
              <a:t>skewness</a:t>
            </a:r>
            <a:r>
              <a:rPr lang="en-US" sz="2500" dirty="0" smtClean="0"/>
              <a:t>), i.e., covered call</a:t>
            </a:r>
          </a:p>
          <a:p>
            <a:pPr lvl="1"/>
            <a:r>
              <a:rPr lang="en-US" sz="2500" dirty="0" smtClean="0"/>
              <a:t>Underrate “momentum” strategies (which increase or “buy” </a:t>
            </a:r>
            <a:r>
              <a:rPr lang="en-US" sz="2500" dirty="0" err="1" smtClean="0"/>
              <a:t>skewness</a:t>
            </a:r>
            <a:r>
              <a:rPr lang="en-US" sz="2500" dirty="0" smtClean="0"/>
              <a:t>), i.e., protective put. </a:t>
            </a:r>
          </a:p>
          <a:p>
            <a:pPr marL="0" indent="0">
              <a:buNone/>
            </a:pPr>
            <a:endParaRPr lang="en-US" sz="3300" dirty="0"/>
          </a:p>
          <a:p>
            <a:r>
              <a:rPr lang="en-US" sz="3800" dirty="0">
                <a:solidFill>
                  <a:srgbClr val="FF0000"/>
                </a:solidFill>
              </a:rPr>
              <a:t>His demonstration foreshadows our findings exactly</a:t>
            </a:r>
            <a:r>
              <a:rPr lang="en-US" sz="3800" dirty="0" smtClean="0">
                <a:solidFill>
                  <a:srgbClr val="FF0000"/>
                </a:solidFill>
              </a:rPr>
              <a:t>! That is, he predicts: </a:t>
            </a:r>
          </a:p>
          <a:p>
            <a:pPr lvl="1"/>
            <a:r>
              <a:rPr lang="en-US" sz="3200" dirty="0" smtClean="0">
                <a:solidFill>
                  <a:srgbClr val="FF0000"/>
                </a:solidFill>
              </a:rPr>
              <a:t>The </a:t>
            </a:r>
            <a:r>
              <a:rPr lang="en-US" sz="3200" dirty="0">
                <a:solidFill>
                  <a:srgbClr val="FF0000"/>
                </a:solidFill>
              </a:rPr>
              <a:t>covered </a:t>
            </a:r>
            <a:r>
              <a:rPr lang="en-US" sz="3200" dirty="0" smtClean="0">
                <a:solidFill>
                  <a:srgbClr val="FF0000"/>
                </a:solidFill>
              </a:rPr>
              <a:t>call strategy </a:t>
            </a:r>
            <a:r>
              <a:rPr lang="en-US" sz="3200" dirty="0">
                <a:solidFill>
                  <a:srgbClr val="FF0000"/>
                </a:solidFill>
              </a:rPr>
              <a:t>will outperform long </a:t>
            </a:r>
            <a:r>
              <a:rPr lang="en-US" sz="3200" dirty="0" smtClean="0">
                <a:solidFill>
                  <a:srgbClr val="FF0000"/>
                </a:solidFill>
              </a:rPr>
              <a:t>equity.</a:t>
            </a:r>
          </a:p>
          <a:p>
            <a:pPr lvl="1"/>
            <a:r>
              <a:rPr lang="en-US" sz="3200" dirty="0" smtClean="0">
                <a:solidFill>
                  <a:srgbClr val="FF0000"/>
                </a:solidFill>
              </a:rPr>
              <a:t>The protective put strategy </a:t>
            </a:r>
            <a:r>
              <a:rPr lang="en-US" sz="3200" dirty="0">
                <a:solidFill>
                  <a:srgbClr val="FF0000"/>
                </a:solidFill>
              </a:rPr>
              <a:t>will underperform long equity</a:t>
            </a:r>
            <a:r>
              <a:rPr lang="en-US" sz="3200" dirty="0" smtClean="0">
                <a:solidFill>
                  <a:srgbClr val="FF0000"/>
                </a:solidFill>
              </a:rPr>
              <a:t>.</a:t>
            </a:r>
            <a:r>
              <a:rPr lang="en-US" sz="2500" dirty="0" smtClean="0">
                <a:solidFill>
                  <a:srgbClr val="FF0000"/>
                </a:solidFill>
              </a:rPr>
              <a:t/>
            </a:r>
            <a:br>
              <a:rPr lang="en-US" sz="2500" dirty="0" smtClean="0">
                <a:solidFill>
                  <a:srgbClr val="FF0000"/>
                </a:solidFill>
              </a:rPr>
            </a:br>
            <a:r>
              <a:rPr lang="en-US" sz="2500" dirty="0" smtClean="0">
                <a:solidFill>
                  <a:srgbClr val="FF0000"/>
                </a:solidFill>
              </a:rPr>
              <a:t/>
            </a:r>
            <a:br>
              <a:rPr lang="en-US" sz="2500" dirty="0" smtClean="0">
                <a:solidFill>
                  <a:srgbClr val="FF0000"/>
                </a:solidFill>
              </a:rPr>
            </a:br>
            <a:endParaRPr lang="en-US" sz="2500" dirty="0" smtClean="0">
              <a:solidFill>
                <a:srgbClr val="FF0000"/>
              </a:solidFill>
            </a:endParaRPr>
          </a:p>
          <a:p>
            <a:r>
              <a:rPr lang="en-US" sz="3300" i="1" dirty="0" smtClean="0"/>
              <a:t>Note: Leland’s (1999) </a:t>
            </a:r>
            <a:r>
              <a:rPr lang="en-US" sz="3300" i="1" dirty="0"/>
              <a:t>examples consider only strategies buying or selling options on the market, but similar results are likely </a:t>
            </a:r>
            <a:r>
              <a:rPr lang="en-US" sz="3300" i="1" dirty="0" smtClean="0"/>
              <a:t>for options on individual securities.</a:t>
            </a:r>
            <a:r>
              <a:rPr lang="en-US" sz="3300" dirty="0" smtClean="0">
                <a:solidFill>
                  <a:srgbClr val="FF0000"/>
                </a:solidFill>
              </a:rPr>
              <a:t/>
            </a:r>
            <a:br>
              <a:rPr lang="en-US" sz="3300" dirty="0" smtClean="0">
                <a:solidFill>
                  <a:srgbClr val="FF0000"/>
                </a:solidFill>
              </a:rPr>
            </a:br>
            <a:r>
              <a:rPr lang="en-US" sz="2000" b="1" dirty="0" smtClean="0">
                <a:solidFill>
                  <a:srgbClr val="FF0000"/>
                </a:solidFill>
              </a:rPr>
              <a:t> </a:t>
            </a:r>
            <a:endParaRPr lang="en-US" sz="2000" b="1" dirty="0"/>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23</a:t>
            </a:fld>
            <a:endParaRPr lang="en-US"/>
          </a:p>
        </p:txBody>
      </p:sp>
    </p:spTree>
    <p:extLst>
      <p:ext uri="{BB962C8B-B14F-4D97-AF65-F5344CB8AC3E}">
        <p14:creationId xmlns:p14="http://schemas.microsoft.com/office/powerpoint/2010/main" val="33562545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CC">
            <a:alpha val="59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3600" dirty="0" smtClean="0"/>
              <a:t>Second Complicating Issue: </a:t>
            </a:r>
            <a:br>
              <a:rPr lang="en-US" sz="3600" dirty="0" smtClean="0"/>
            </a:br>
            <a:r>
              <a:rPr lang="en-US" sz="3600" dirty="0" smtClean="0"/>
              <a:t>Non-Normality of Returns, Cont.</a:t>
            </a:r>
            <a:endParaRPr lang="en-US" sz="3600" dirty="0"/>
          </a:p>
        </p:txBody>
      </p:sp>
      <p:sp>
        <p:nvSpPr>
          <p:cNvPr id="3" name="Content Placeholder 2"/>
          <p:cNvSpPr>
            <a:spLocks noGrp="1"/>
          </p:cNvSpPr>
          <p:nvPr>
            <p:ph idx="1"/>
          </p:nvPr>
        </p:nvSpPr>
        <p:spPr>
          <a:xfrm>
            <a:off x="457200" y="1600200"/>
            <a:ext cx="8229600" cy="4419600"/>
          </a:xfrm>
        </p:spPr>
        <p:txBody>
          <a:bodyPr>
            <a:normAutofit/>
          </a:bodyPr>
          <a:lstStyle/>
          <a:p>
            <a:r>
              <a:rPr lang="en-US" sz="2400" dirty="0" smtClean="0"/>
              <a:t>Leland </a:t>
            </a:r>
            <a:r>
              <a:rPr lang="en-US" sz="2400" dirty="0"/>
              <a:t>warns: </a:t>
            </a:r>
            <a:r>
              <a:rPr lang="en-US" sz="2400" i="1" dirty="0" smtClean="0"/>
              <a:t>“Any </a:t>
            </a:r>
            <a:r>
              <a:rPr lang="en-US" sz="2400" i="1" dirty="0"/>
              <a:t>investment manager can ‘game’ the CAPM performance measurement by selling options or rebalancing.” </a:t>
            </a:r>
            <a:r>
              <a:rPr lang="en-US" sz="2400" dirty="0" smtClean="0">
                <a:solidFill>
                  <a:srgbClr val="FF0000"/>
                </a:solidFill>
              </a:rPr>
              <a:t/>
            </a:r>
            <a:br>
              <a:rPr lang="en-US" sz="2400" dirty="0" smtClean="0">
                <a:solidFill>
                  <a:srgbClr val="FF0000"/>
                </a:solidFill>
              </a:rPr>
            </a:br>
            <a:endParaRPr lang="en-US" sz="2400" dirty="0"/>
          </a:p>
          <a:p>
            <a:r>
              <a:rPr lang="en-US" sz="2400" dirty="0" smtClean="0"/>
              <a:t>Leland </a:t>
            </a:r>
            <a:r>
              <a:rPr lang="en-US" sz="2400" dirty="0"/>
              <a:t>proposes a </a:t>
            </a:r>
            <a:r>
              <a:rPr lang="en-US" sz="2400" dirty="0" smtClean="0"/>
              <a:t>performance measure </a:t>
            </a:r>
            <a:r>
              <a:rPr lang="en-US" sz="2400" dirty="0"/>
              <a:t>that is robust to non-normality of returns.</a:t>
            </a:r>
            <a:r>
              <a:rPr lang="en-US" sz="2400" b="1" dirty="0"/>
              <a:t/>
            </a:r>
            <a:br>
              <a:rPr lang="en-US" sz="2400" b="1" dirty="0"/>
            </a:br>
            <a:endParaRPr lang="en-US" sz="2400" b="1" dirty="0"/>
          </a:p>
          <a:p>
            <a:r>
              <a:rPr lang="en-US" sz="2400" dirty="0">
                <a:solidFill>
                  <a:srgbClr val="FF0000"/>
                </a:solidFill>
              </a:rPr>
              <a:t>Our preliminary investigations suggest that using Leland’s proposed measure does not change the relative rankings of the strategies.</a:t>
            </a:r>
          </a:p>
          <a:p>
            <a:endParaRPr lang="en-US" sz="2000" i="1" dirty="0"/>
          </a:p>
          <a:p>
            <a:endParaRPr lang="en-US" sz="2000" dirty="0" smtClean="0"/>
          </a:p>
          <a:p>
            <a:endParaRPr lang="en-US" sz="2000" dirty="0"/>
          </a:p>
          <a:p>
            <a:pPr marL="457200" lvl="1" indent="0">
              <a:buNone/>
            </a:pPr>
            <a:endParaRPr lang="en-US" sz="2000" dirty="0"/>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24</a:t>
            </a:fld>
            <a:endParaRPr lang="en-US"/>
          </a:p>
        </p:txBody>
      </p:sp>
    </p:spTree>
    <p:extLst>
      <p:ext uri="{BB962C8B-B14F-4D97-AF65-F5344CB8AC3E}">
        <p14:creationId xmlns:p14="http://schemas.microsoft.com/office/powerpoint/2010/main" val="4057956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CC">
            <a:alpha val="59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3600" dirty="0" smtClean="0"/>
              <a:t>Third Complicating Issue: </a:t>
            </a:r>
            <a:br>
              <a:rPr lang="en-US" sz="3600" dirty="0" smtClean="0"/>
            </a:br>
            <a:r>
              <a:rPr lang="en-US" sz="3600" dirty="0" smtClean="0"/>
              <a:t>Early Exercise </a:t>
            </a:r>
            <a:endParaRPr lang="en-US" sz="3600" dirty="0"/>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endParaRPr lang="en-US" sz="2400" dirty="0" smtClean="0"/>
          </a:p>
          <a:p>
            <a:r>
              <a:rPr lang="en-US" sz="2400" dirty="0" smtClean="0"/>
              <a:t>Had returns been adjusted for early exercise:</a:t>
            </a:r>
          </a:p>
          <a:p>
            <a:pPr lvl="1"/>
            <a:r>
              <a:rPr lang="en-US" sz="2000" dirty="0" smtClean="0"/>
              <a:t>Strategies involving (only) selling options, like the covered combination and covered call, would obtain lower returns. </a:t>
            </a:r>
          </a:p>
          <a:p>
            <a:pPr lvl="1"/>
            <a:r>
              <a:rPr lang="en-US" sz="2000" dirty="0" smtClean="0"/>
              <a:t>Strategies involving (only) buying options, like the protective put, would obtain higher returns. </a:t>
            </a:r>
          </a:p>
          <a:p>
            <a:pPr lvl="1"/>
            <a:endParaRPr lang="en-US" sz="2000" dirty="0"/>
          </a:p>
          <a:p>
            <a:r>
              <a:rPr lang="en-US" sz="2400" dirty="0" smtClean="0"/>
              <a:t>Consequently:</a:t>
            </a:r>
          </a:p>
          <a:p>
            <a:pPr lvl="1"/>
            <a:r>
              <a:rPr lang="en-US" sz="2000" dirty="0" smtClean="0"/>
              <a:t>The </a:t>
            </a:r>
            <a:r>
              <a:rPr lang="en-US" sz="2000" dirty="0" smtClean="0">
                <a:solidFill>
                  <a:srgbClr val="FF0000"/>
                </a:solidFill>
              </a:rPr>
              <a:t>covered combination and covered call strategies might perform worse</a:t>
            </a:r>
            <a:r>
              <a:rPr lang="en-US" sz="2000" dirty="0" smtClean="0"/>
              <a:t> than they currently appear to perform (based on Exhibit 2)</a:t>
            </a:r>
          </a:p>
          <a:p>
            <a:pPr lvl="1"/>
            <a:r>
              <a:rPr lang="en-US" sz="2000" dirty="0" smtClean="0"/>
              <a:t>The </a:t>
            </a:r>
            <a:r>
              <a:rPr lang="en-US" sz="2000" dirty="0" smtClean="0">
                <a:solidFill>
                  <a:srgbClr val="FF0000"/>
                </a:solidFill>
              </a:rPr>
              <a:t>protective put strategy might </a:t>
            </a:r>
            <a:r>
              <a:rPr lang="en-US" sz="2000" dirty="0">
                <a:solidFill>
                  <a:srgbClr val="FF0000"/>
                </a:solidFill>
              </a:rPr>
              <a:t>perform better </a:t>
            </a:r>
            <a:r>
              <a:rPr lang="en-US" sz="2000" dirty="0"/>
              <a:t>than it currently appears to perform </a:t>
            </a:r>
            <a:r>
              <a:rPr lang="en-US" sz="2000" dirty="0" smtClean="0"/>
              <a:t>(based </a:t>
            </a:r>
            <a:r>
              <a:rPr lang="en-US" sz="2000" dirty="0"/>
              <a:t>on Exhibit </a:t>
            </a:r>
            <a:r>
              <a:rPr lang="en-US" sz="2000" dirty="0" smtClean="0"/>
              <a:t>2)</a:t>
            </a:r>
          </a:p>
          <a:p>
            <a:pPr lvl="1"/>
            <a:r>
              <a:rPr lang="en-US" sz="2000" dirty="0" smtClean="0"/>
              <a:t>The </a:t>
            </a:r>
            <a:r>
              <a:rPr lang="en-US" sz="2000" dirty="0" smtClean="0">
                <a:solidFill>
                  <a:srgbClr val="FF0000"/>
                </a:solidFill>
              </a:rPr>
              <a:t>collar strategy might perform better or worse</a:t>
            </a:r>
            <a:r>
              <a:rPr lang="en-US" sz="2000" b="1" dirty="0" smtClean="0"/>
              <a:t> </a:t>
            </a:r>
            <a:r>
              <a:rPr lang="en-US" sz="2000" dirty="0" smtClean="0"/>
              <a:t>given that it involves both buying and selling options.</a:t>
            </a:r>
            <a:br>
              <a:rPr lang="en-US" sz="2000" dirty="0" smtClean="0"/>
            </a:br>
            <a:endParaRPr lang="en-US" sz="2000" dirty="0" smtClean="0"/>
          </a:p>
          <a:p>
            <a:r>
              <a:rPr lang="en-US" sz="2400" b="1" dirty="0" smtClean="0">
                <a:solidFill>
                  <a:srgbClr val="0000FF"/>
                </a:solidFill>
              </a:rPr>
              <a:t>NOTE: Portfolio managers can, if they wish, avoid early exercise by:</a:t>
            </a:r>
          </a:p>
          <a:p>
            <a:pPr lvl="1"/>
            <a:r>
              <a:rPr lang="en-US" sz="2000" b="1" dirty="0" smtClean="0">
                <a:solidFill>
                  <a:srgbClr val="0000FF"/>
                </a:solidFill>
              </a:rPr>
              <a:t>Using stocks that do not pay dividends (short call strategies) </a:t>
            </a:r>
          </a:p>
          <a:p>
            <a:pPr lvl="1"/>
            <a:r>
              <a:rPr lang="en-US" sz="2000" b="1" dirty="0" smtClean="0">
                <a:solidFill>
                  <a:srgbClr val="0000FF"/>
                </a:solidFill>
              </a:rPr>
              <a:t>Using European-style FLEX options (short option strategies).</a:t>
            </a:r>
          </a:p>
          <a:p>
            <a:endParaRPr lang="en-US" sz="2400" dirty="0" smtClean="0"/>
          </a:p>
          <a:p>
            <a:endParaRPr lang="en-US" sz="2400" dirty="0" smtClean="0"/>
          </a:p>
          <a:p>
            <a:endParaRPr lang="en-US" sz="2400" dirty="0" smtClean="0"/>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25</a:t>
            </a:fld>
            <a:endParaRPr lang="en-US"/>
          </a:p>
        </p:txBody>
      </p:sp>
    </p:spTree>
    <p:extLst>
      <p:ext uri="{BB962C8B-B14F-4D97-AF65-F5344CB8AC3E}">
        <p14:creationId xmlns:p14="http://schemas.microsoft.com/office/powerpoint/2010/main" val="37495053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947" y="125754"/>
            <a:ext cx="8229600" cy="1143000"/>
          </a:xfrm>
        </p:spPr>
        <p:txBody>
          <a:bodyPr>
            <a:normAutofit/>
          </a:bodyPr>
          <a:lstStyle/>
          <a:p>
            <a:r>
              <a:rPr lang="en-US" sz="3600" dirty="0" smtClean="0"/>
              <a:t>Early </a:t>
            </a:r>
            <a:r>
              <a:rPr lang="en-US" sz="3600" dirty="0"/>
              <a:t>Exercise</a:t>
            </a:r>
          </a:p>
        </p:txBody>
      </p:sp>
      <p:sp>
        <p:nvSpPr>
          <p:cNvPr id="3" name="Content Placeholder 2"/>
          <p:cNvSpPr>
            <a:spLocks noGrp="1"/>
          </p:cNvSpPr>
          <p:nvPr>
            <p:ph idx="1"/>
          </p:nvPr>
        </p:nvSpPr>
        <p:spPr>
          <a:xfrm>
            <a:off x="444640" y="1328436"/>
            <a:ext cx="8229600" cy="1033764"/>
          </a:xfrm>
        </p:spPr>
        <p:txBody>
          <a:bodyPr>
            <a:normAutofit/>
          </a:bodyPr>
          <a:lstStyle/>
          <a:p>
            <a:r>
              <a:rPr lang="en-US" sz="2400" dirty="0" smtClean="0"/>
              <a:t>The OCC and Professor Robert Whaley gave us access to OCC data on early exercise used in </a:t>
            </a:r>
            <a:r>
              <a:rPr lang="en-US" sz="2400" dirty="0"/>
              <a:t>Barraclough </a:t>
            </a:r>
            <a:r>
              <a:rPr lang="en-US" sz="2400" dirty="0" smtClean="0"/>
              <a:t>and Whaley (2012)</a:t>
            </a:r>
            <a:endParaRPr lang="en-US" sz="2400" dirty="0"/>
          </a:p>
        </p:txBody>
      </p:sp>
      <p:sp>
        <p:nvSpPr>
          <p:cNvPr id="4" name="Footer Placeholder 3"/>
          <p:cNvSpPr>
            <a:spLocks noGrp="1"/>
          </p:cNvSpPr>
          <p:nvPr>
            <p:ph type="ftr" sz="quarter" idx="11"/>
          </p:nvPr>
        </p:nvSpPr>
        <p:spPr/>
        <p:txBody>
          <a:bodyPr/>
          <a:lstStyle/>
          <a:p>
            <a:r>
              <a:rPr lang="en-US" smtClean="0"/>
              <a:t>Copyright © 2015 Michael L. Hemler and Thomas W. Miller, Jr.</a:t>
            </a:r>
            <a:endParaRPr lang="en-US"/>
          </a:p>
        </p:txBody>
      </p:sp>
      <p:sp>
        <p:nvSpPr>
          <p:cNvPr id="5" name="Slide Number Placeholder 4"/>
          <p:cNvSpPr>
            <a:spLocks noGrp="1"/>
          </p:cNvSpPr>
          <p:nvPr>
            <p:ph type="sldNum" sz="quarter" idx="12"/>
          </p:nvPr>
        </p:nvSpPr>
        <p:spPr/>
        <p:txBody>
          <a:bodyPr/>
          <a:lstStyle/>
          <a:p>
            <a:fld id="{ABA4A12E-84C4-4336-A43F-C636CF6A37E1}" type="slidenum">
              <a:rPr lang="en-US" smtClean="0"/>
              <a:pPr/>
              <a:t>26</a:t>
            </a:fld>
            <a:endParaRPr lang="en-US"/>
          </a:p>
        </p:txBody>
      </p:sp>
      <p:pic>
        <p:nvPicPr>
          <p:cNvPr id="7" name="Picture 6"/>
          <p:cNvPicPr>
            <a:picLocks noChangeAspect="1"/>
          </p:cNvPicPr>
          <p:nvPr/>
        </p:nvPicPr>
        <p:blipFill>
          <a:blip r:embed="rId3"/>
          <a:stretch>
            <a:fillRect/>
          </a:stretch>
        </p:blipFill>
        <p:spPr>
          <a:xfrm>
            <a:off x="1449035" y="2514600"/>
            <a:ext cx="6279424" cy="3298222"/>
          </a:xfrm>
          <a:prstGeom prst="rect">
            <a:avLst/>
          </a:prstGeom>
        </p:spPr>
      </p:pic>
    </p:spTree>
    <p:extLst>
      <p:ext uri="{BB962C8B-B14F-4D97-AF65-F5344CB8AC3E}">
        <p14:creationId xmlns:p14="http://schemas.microsoft.com/office/powerpoint/2010/main" val="13124401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Autofit/>
          </a:bodyPr>
          <a:lstStyle/>
          <a:p>
            <a:r>
              <a:rPr lang="en-US" sz="2800" b="1" dirty="0" smtClean="0"/>
              <a:t>“Costs </a:t>
            </a:r>
            <a:r>
              <a:rPr lang="en-US" sz="2800" b="1" dirty="0"/>
              <a:t>of Competition Send Amazon Profit Down 58</a:t>
            </a:r>
            <a:r>
              <a:rPr lang="en-US" sz="2800" b="1" dirty="0" smtClean="0"/>
              <a:t>%”</a:t>
            </a:r>
            <a:r>
              <a:rPr lang="en-US" sz="1600" dirty="0" smtClean="0"/>
              <a:t/>
            </a:r>
            <a:br>
              <a:rPr lang="en-US" sz="1600" dirty="0" smtClean="0"/>
            </a:br>
            <a:r>
              <a:rPr lang="en-US" sz="1600" dirty="0" smtClean="0"/>
              <a:t>http</a:t>
            </a:r>
            <a:r>
              <a:rPr lang="en-US" sz="1600" dirty="0"/>
              <a:t>://www.nytimes.com/2006/07/26/technology/26amazon.html?_r=0</a:t>
            </a:r>
          </a:p>
        </p:txBody>
      </p:sp>
      <p:sp>
        <p:nvSpPr>
          <p:cNvPr id="4" name="Footer Placeholder 3"/>
          <p:cNvSpPr>
            <a:spLocks noGrp="1"/>
          </p:cNvSpPr>
          <p:nvPr>
            <p:ph type="ftr" sz="quarter" idx="11"/>
          </p:nvPr>
        </p:nvSpPr>
        <p:spPr/>
        <p:txBody>
          <a:bodyPr/>
          <a:lstStyle/>
          <a:p>
            <a:r>
              <a:rPr lang="en-US" smtClean="0"/>
              <a:t>Copyright © 2015 Michael L. Hemler and Thomas W. Miller, Jr.</a:t>
            </a:r>
            <a:endParaRPr lang="en-US"/>
          </a:p>
        </p:txBody>
      </p:sp>
      <p:sp>
        <p:nvSpPr>
          <p:cNvPr id="5" name="Slide Number Placeholder 4"/>
          <p:cNvSpPr>
            <a:spLocks noGrp="1"/>
          </p:cNvSpPr>
          <p:nvPr>
            <p:ph type="sldNum" sz="quarter" idx="12"/>
          </p:nvPr>
        </p:nvSpPr>
        <p:spPr/>
        <p:txBody>
          <a:bodyPr/>
          <a:lstStyle/>
          <a:p>
            <a:fld id="{ABA4A12E-84C4-4336-A43F-C636CF6A37E1}" type="slidenum">
              <a:rPr lang="en-US" smtClean="0"/>
              <a:pPr/>
              <a:t>27</a:t>
            </a:fld>
            <a:endParaRPr lang="en-US"/>
          </a:p>
        </p:txBody>
      </p:sp>
      <p:pic>
        <p:nvPicPr>
          <p:cNvPr id="6" name="Picture 5"/>
          <p:cNvPicPr>
            <a:picLocks noChangeAspect="1"/>
          </p:cNvPicPr>
          <p:nvPr/>
        </p:nvPicPr>
        <p:blipFill>
          <a:blip r:embed="rId3"/>
          <a:stretch>
            <a:fillRect/>
          </a:stretch>
        </p:blipFill>
        <p:spPr>
          <a:xfrm>
            <a:off x="1295400" y="1000124"/>
            <a:ext cx="6684686" cy="5300663"/>
          </a:xfrm>
          <a:prstGeom prst="rect">
            <a:avLst/>
          </a:prstGeom>
        </p:spPr>
      </p:pic>
    </p:spTree>
    <p:extLst>
      <p:ext uri="{BB962C8B-B14F-4D97-AF65-F5344CB8AC3E}">
        <p14:creationId xmlns:p14="http://schemas.microsoft.com/office/powerpoint/2010/main" val="39378854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CC">
            <a:alpha val="59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6775"/>
          </a:xfrm>
        </p:spPr>
        <p:txBody>
          <a:bodyPr>
            <a:normAutofit/>
          </a:bodyPr>
          <a:lstStyle/>
          <a:p>
            <a:r>
              <a:rPr lang="en-US" sz="3600" dirty="0" smtClean="0"/>
              <a:t>Summary of Our Results to this Point</a:t>
            </a:r>
            <a:endParaRPr lang="en-US" sz="3600" dirty="0"/>
          </a:p>
        </p:txBody>
      </p:sp>
      <p:sp>
        <p:nvSpPr>
          <p:cNvPr id="3" name="Content Placeholder 2"/>
          <p:cNvSpPr>
            <a:spLocks noGrp="1"/>
          </p:cNvSpPr>
          <p:nvPr>
            <p:ph idx="1"/>
          </p:nvPr>
        </p:nvSpPr>
        <p:spPr>
          <a:xfrm>
            <a:off x="304800" y="1348581"/>
            <a:ext cx="8610600" cy="4800600"/>
          </a:xfrm>
        </p:spPr>
        <p:txBody>
          <a:bodyPr>
            <a:noAutofit/>
          </a:bodyPr>
          <a:lstStyle/>
          <a:p>
            <a:pPr marL="0" indent="-400050"/>
            <a:r>
              <a:rPr lang="en-US" sz="2400" dirty="0" smtClean="0"/>
              <a:t>Long </a:t>
            </a:r>
            <a:r>
              <a:rPr lang="en-US" sz="2400" dirty="0"/>
              <a:t>equity </a:t>
            </a:r>
            <a:r>
              <a:rPr lang="en-US" sz="2400" dirty="0" smtClean="0"/>
              <a:t>generally </a:t>
            </a:r>
            <a:r>
              <a:rPr lang="en-US" sz="2400" dirty="0"/>
              <a:t>outperforms the collar and protective put.</a:t>
            </a:r>
          </a:p>
          <a:p>
            <a:pPr marL="0" indent="-400050"/>
            <a:r>
              <a:rPr lang="en-US" sz="2400" dirty="0" smtClean="0"/>
              <a:t>The covered </a:t>
            </a:r>
            <a:r>
              <a:rPr lang="en-US" sz="2400" dirty="0"/>
              <a:t>call </a:t>
            </a:r>
            <a:r>
              <a:rPr lang="en-US" sz="2400" dirty="0" smtClean="0"/>
              <a:t>generally outperforms long equity.</a:t>
            </a:r>
          </a:p>
          <a:p>
            <a:pPr marL="0" indent="-400050"/>
            <a:r>
              <a:rPr lang="en-US" sz="2400" dirty="0" smtClean="0"/>
              <a:t>The covered combination generally outperforms long equity.</a:t>
            </a:r>
          </a:p>
          <a:p>
            <a:pPr marL="800100" lvl="2" indent="-400050">
              <a:buFont typeface="Calibri" panose="020F0502020204030204" pitchFamily="34" charset="0"/>
              <a:buChar char="‒"/>
            </a:pPr>
            <a:r>
              <a:rPr lang="en-US" sz="1800" dirty="0" smtClean="0"/>
              <a:t>Premature </a:t>
            </a:r>
            <a:r>
              <a:rPr lang="en-US" sz="1800" dirty="0"/>
              <a:t>to conclude </a:t>
            </a:r>
            <a:r>
              <a:rPr lang="en-US" sz="1800" dirty="0" smtClean="0"/>
              <a:t>covered </a:t>
            </a:r>
            <a:r>
              <a:rPr lang="en-US" sz="1800" dirty="0"/>
              <a:t>combination </a:t>
            </a:r>
            <a:r>
              <a:rPr lang="en-US" sz="1800" dirty="0" smtClean="0"/>
              <a:t>outperforms </a:t>
            </a:r>
            <a:r>
              <a:rPr lang="en-US" sz="1800" dirty="0"/>
              <a:t>long equity in practice. </a:t>
            </a:r>
            <a:endParaRPr lang="en-US" sz="1800" dirty="0" smtClean="0"/>
          </a:p>
          <a:p>
            <a:pPr marL="800100" lvl="2" indent="-400050">
              <a:buFont typeface="Calibri" panose="020F0502020204030204" pitchFamily="34" charset="0"/>
              <a:buChar char="‒"/>
            </a:pPr>
            <a:r>
              <a:rPr lang="en-US" sz="1800" dirty="0" smtClean="0"/>
              <a:t>The </a:t>
            </a:r>
            <a:r>
              <a:rPr lang="en-US" sz="1800" dirty="0"/>
              <a:t>apparently superior performance </a:t>
            </a:r>
            <a:r>
              <a:rPr lang="en-US" sz="1800" dirty="0" smtClean="0"/>
              <a:t>could </a:t>
            </a:r>
            <a:r>
              <a:rPr lang="en-US" sz="1800" dirty="0"/>
              <a:t>reflect the absence </a:t>
            </a:r>
            <a:r>
              <a:rPr lang="en-US" sz="1800" dirty="0" smtClean="0"/>
              <a:t>of:</a:t>
            </a:r>
          </a:p>
          <a:p>
            <a:pPr marL="1257300" lvl="3" indent="-400050">
              <a:buFont typeface="Calibri" panose="020F0502020204030204" pitchFamily="34" charset="0"/>
              <a:buChar char="‒"/>
            </a:pPr>
            <a:r>
              <a:rPr lang="en-US" sz="1600" dirty="0" smtClean="0"/>
              <a:t>An early exercise adjustment</a:t>
            </a:r>
          </a:p>
          <a:p>
            <a:pPr marL="1257300" lvl="3" indent="-400050">
              <a:buFont typeface="Calibri" panose="020F0502020204030204" pitchFamily="34" charset="0"/>
              <a:buChar char="‒"/>
            </a:pPr>
            <a:r>
              <a:rPr lang="en-US" sz="1600" dirty="0" smtClean="0"/>
              <a:t>transaction costs</a:t>
            </a:r>
          </a:p>
          <a:p>
            <a:pPr marL="800100" lvl="2" indent="-400050">
              <a:buFont typeface="Calibri" panose="020F0502020204030204" pitchFamily="34" charset="0"/>
              <a:buChar char="‒"/>
            </a:pPr>
            <a:r>
              <a:rPr lang="en-US" sz="1800" dirty="0" smtClean="0"/>
              <a:t>There is </a:t>
            </a:r>
            <a:r>
              <a:rPr lang="en-US" sz="1800" smtClean="0"/>
              <a:t>also the Leland </a:t>
            </a:r>
            <a:r>
              <a:rPr lang="en-US" sz="1800" dirty="0"/>
              <a:t>(1999) critique involving nonsymmetrical returns. </a:t>
            </a:r>
            <a:endParaRPr lang="en-US" sz="1800" dirty="0" smtClean="0"/>
          </a:p>
          <a:p>
            <a:pPr marL="342900" lvl="1" indent="-342900">
              <a:buFont typeface="Arial" pitchFamily="34" charset="0"/>
              <a:buChar char="•"/>
            </a:pPr>
            <a:endParaRPr lang="en-US" sz="1800" dirty="0"/>
          </a:p>
          <a:p>
            <a:pPr marL="342900" lvl="1" indent="-342900">
              <a:buFont typeface="Arial" pitchFamily="34" charset="0"/>
              <a:buChar char="•"/>
            </a:pPr>
            <a:r>
              <a:rPr lang="en-US" sz="2400" b="1" dirty="0" smtClean="0"/>
              <a:t>Further </a:t>
            </a:r>
            <a:r>
              <a:rPr lang="en-US" sz="2400" b="1" dirty="0"/>
              <a:t>analysis, however, </a:t>
            </a:r>
            <a:r>
              <a:rPr lang="en-US" sz="2400" b="1" dirty="0" smtClean="0"/>
              <a:t>should enable us to provide stronger evidence on the relative rankings of these options-based strategies versus long equity.</a:t>
            </a:r>
          </a:p>
          <a:p>
            <a:pPr marL="342900" lvl="1" indent="-342900">
              <a:buFont typeface="Arial" pitchFamily="34" charset="0"/>
              <a:buChar char="•"/>
            </a:pPr>
            <a:endParaRPr lang="en-US" sz="1800" i="1" dirty="0"/>
          </a:p>
          <a:p>
            <a:pPr marL="400050" lvl="2" indent="0">
              <a:buNone/>
            </a:pPr>
            <a:endParaRPr lang="en-US" sz="1800" i="1" dirty="0"/>
          </a:p>
          <a:p>
            <a:pPr marL="0" indent="0">
              <a:buNone/>
            </a:pPr>
            <a:endParaRPr lang="en-US" sz="1800" dirty="0" smtClean="0"/>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28</a:t>
            </a:fld>
            <a:endParaRPr lang="en-US" dirty="0"/>
          </a:p>
        </p:txBody>
      </p:sp>
    </p:spTree>
    <p:extLst>
      <p:ext uri="{BB962C8B-B14F-4D97-AF65-F5344CB8AC3E}">
        <p14:creationId xmlns:p14="http://schemas.microsoft.com/office/powerpoint/2010/main" val="14733513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5FDCF">
            <a:alpha val="59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600" dirty="0" smtClean="0"/>
              <a:t>Where Do We Go From Here?</a:t>
            </a:r>
            <a:endParaRPr lang="en-US" sz="3600" dirty="0"/>
          </a:p>
        </p:txBody>
      </p:sp>
      <p:sp>
        <p:nvSpPr>
          <p:cNvPr id="3" name="Content Placeholder 2"/>
          <p:cNvSpPr>
            <a:spLocks noGrp="1"/>
          </p:cNvSpPr>
          <p:nvPr>
            <p:ph idx="1"/>
          </p:nvPr>
        </p:nvSpPr>
        <p:spPr>
          <a:xfrm>
            <a:off x="457200" y="1295400"/>
            <a:ext cx="8229600" cy="4648200"/>
          </a:xfrm>
        </p:spPr>
        <p:txBody>
          <a:bodyPr>
            <a:normAutofit fontScale="92500" lnSpcReduction="20000"/>
          </a:bodyPr>
          <a:lstStyle/>
          <a:p>
            <a:r>
              <a:rPr lang="en-US" sz="3300" dirty="0" smtClean="0"/>
              <a:t>We could:</a:t>
            </a:r>
          </a:p>
          <a:p>
            <a:pPr lvl="1"/>
            <a:r>
              <a:rPr lang="en-US" sz="2400" dirty="0" smtClean="0"/>
              <a:t>Increase the number of stocks and lengthen the time period.</a:t>
            </a:r>
          </a:p>
          <a:p>
            <a:pPr lvl="1"/>
            <a:r>
              <a:rPr lang="en-US" sz="2400" dirty="0" smtClean="0"/>
              <a:t>Estimate and incorporate transaction costs.</a:t>
            </a:r>
          </a:p>
          <a:p>
            <a:pPr lvl="1"/>
            <a:r>
              <a:rPr lang="en-US" sz="2400" dirty="0" smtClean="0"/>
              <a:t>Estimate Leland’s (1999) performance measure</a:t>
            </a:r>
          </a:p>
          <a:p>
            <a:pPr lvl="2"/>
            <a:r>
              <a:rPr lang="en-US" sz="1900" dirty="0" smtClean="0"/>
              <a:t>OR alternatives such as Modigliani and Modigliani (1997), </a:t>
            </a:r>
            <a:r>
              <a:rPr lang="en-US" sz="1900" dirty="0" err="1" smtClean="0"/>
              <a:t>Stutzer</a:t>
            </a:r>
            <a:r>
              <a:rPr lang="en-US" sz="1900" dirty="0" smtClean="0"/>
              <a:t> (2000)</a:t>
            </a:r>
          </a:p>
          <a:p>
            <a:pPr lvl="2"/>
            <a:r>
              <a:rPr lang="en-US" sz="1900" dirty="0" smtClean="0"/>
              <a:t>OR the “manipulation-proof” measure of Ingersoll et al. (2007). </a:t>
            </a:r>
          </a:p>
          <a:p>
            <a:pPr lvl="1"/>
            <a:r>
              <a:rPr lang="en-US" sz="2400" dirty="0" smtClean="0"/>
              <a:t>Adjust returns for early exercise.</a:t>
            </a:r>
          </a:p>
          <a:p>
            <a:endParaRPr lang="en-US" sz="2800" dirty="0" smtClean="0"/>
          </a:p>
          <a:p>
            <a:r>
              <a:rPr lang="en-US" sz="3300" dirty="0" smtClean="0"/>
              <a:t>The biggest concern for us all remains:</a:t>
            </a:r>
            <a:r>
              <a:rPr lang="en-US" sz="2800" dirty="0" smtClean="0"/>
              <a:t>  </a:t>
            </a:r>
          </a:p>
          <a:p>
            <a:pPr marL="0" indent="0" algn="ctr">
              <a:buNone/>
            </a:pPr>
            <a:r>
              <a:rPr lang="en-US" sz="2800" dirty="0" smtClean="0"/>
              <a:t/>
            </a:r>
            <a:br>
              <a:rPr lang="en-US" sz="2800" dirty="0" smtClean="0"/>
            </a:br>
            <a:r>
              <a:rPr lang="en-US" sz="3300" b="1" dirty="0" smtClean="0">
                <a:solidFill>
                  <a:srgbClr val="0000FF"/>
                </a:solidFill>
              </a:rPr>
              <a:t>What is the best way to measure the </a:t>
            </a:r>
            <a:br>
              <a:rPr lang="en-US" sz="3300" b="1" dirty="0" smtClean="0">
                <a:solidFill>
                  <a:srgbClr val="0000FF"/>
                </a:solidFill>
              </a:rPr>
            </a:br>
            <a:r>
              <a:rPr lang="en-US" sz="3300" b="1" dirty="0" smtClean="0">
                <a:solidFill>
                  <a:srgbClr val="0000FF"/>
                </a:solidFill>
              </a:rPr>
              <a:t>performance of options-based strategies?!</a:t>
            </a:r>
            <a:endParaRPr lang="en-US" sz="3300" b="1" dirty="0">
              <a:solidFill>
                <a:srgbClr val="0000FF"/>
              </a:solidFill>
            </a:endParaRPr>
          </a:p>
        </p:txBody>
      </p:sp>
      <p:sp>
        <p:nvSpPr>
          <p:cNvPr id="4" name="Footer Placeholder 3"/>
          <p:cNvSpPr>
            <a:spLocks noGrp="1"/>
          </p:cNvSpPr>
          <p:nvPr>
            <p:ph type="ftr" sz="quarter" idx="11"/>
          </p:nvPr>
        </p:nvSpPr>
        <p:spPr/>
        <p:txBody>
          <a:bodyPr/>
          <a:lstStyle/>
          <a:p>
            <a:r>
              <a:rPr lang="en-US" smtClean="0"/>
              <a:t>Copyright © 2015 Michael L. Hemler and Thomas W. Miller, Jr.</a:t>
            </a:r>
            <a:endParaRPr lang="en-US"/>
          </a:p>
        </p:txBody>
      </p:sp>
      <p:sp>
        <p:nvSpPr>
          <p:cNvPr id="5" name="Slide Number Placeholder 4"/>
          <p:cNvSpPr>
            <a:spLocks noGrp="1"/>
          </p:cNvSpPr>
          <p:nvPr>
            <p:ph type="sldNum" sz="quarter" idx="12"/>
          </p:nvPr>
        </p:nvSpPr>
        <p:spPr/>
        <p:txBody>
          <a:bodyPr/>
          <a:lstStyle/>
          <a:p>
            <a:fld id="{ABA4A12E-84C4-4336-A43F-C636CF6A37E1}" type="slidenum">
              <a:rPr lang="en-US" smtClean="0"/>
              <a:pPr/>
              <a:t>29</a:t>
            </a:fld>
            <a:endParaRPr lang="en-US"/>
          </a:p>
        </p:txBody>
      </p:sp>
    </p:spTree>
    <p:extLst>
      <p:ext uri="{BB962C8B-B14F-4D97-AF65-F5344CB8AC3E}">
        <p14:creationId xmlns:p14="http://schemas.microsoft.com/office/powerpoint/2010/main" val="1259639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smtClean="0"/>
              <a:t>Introduction</a:t>
            </a:r>
            <a:endParaRPr lang="en-US" sz="3600" dirty="0"/>
          </a:p>
        </p:txBody>
      </p:sp>
      <p:sp>
        <p:nvSpPr>
          <p:cNvPr id="3" name="Content Placeholder 2"/>
          <p:cNvSpPr>
            <a:spLocks noGrp="1"/>
          </p:cNvSpPr>
          <p:nvPr>
            <p:ph idx="1"/>
          </p:nvPr>
        </p:nvSpPr>
        <p:spPr>
          <a:xfrm>
            <a:off x="457200" y="1143000"/>
            <a:ext cx="8229600" cy="5135563"/>
          </a:xfrm>
        </p:spPr>
        <p:txBody>
          <a:bodyPr>
            <a:normAutofit/>
          </a:bodyPr>
          <a:lstStyle/>
          <a:p>
            <a:r>
              <a:rPr lang="en-US" sz="2400" dirty="0" smtClean="0"/>
              <a:t>Options are a convenient and effective tool for portfolio managers who want to tailor equity positions, augment income, or limit risk in changing market conditions.</a:t>
            </a:r>
            <a:br>
              <a:rPr lang="en-US" sz="2400" dirty="0" smtClean="0"/>
            </a:br>
            <a:endParaRPr lang="en-US" sz="2400" dirty="0" smtClean="0"/>
          </a:p>
          <a:p>
            <a:r>
              <a:rPr lang="en-US" sz="2400" dirty="0" smtClean="0"/>
              <a:t>A popular strategy is the covered call (or, buy-write) strategy: it combines a long equity position with a short call position.</a:t>
            </a:r>
          </a:p>
          <a:p>
            <a:pPr lvl="1"/>
            <a:r>
              <a:rPr lang="en-US" sz="1800" dirty="0" smtClean="0"/>
              <a:t>Whaley (2002) examines the CBOE Buy-Write Index (BXM) during 1988-2001, and concludes that “BXM outperformed the S&amp;P 500 portfolio by approximately 0.2% a month on a risk-adjusted basis.” </a:t>
            </a:r>
          </a:p>
          <a:p>
            <a:pPr lvl="1"/>
            <a:r>
              <a:rPr lang="en-US" sz="1800" dirty="0" smtClean="0"/>
              <a:t>Hill, </a:t>
            </a:r>
            <a:r>
              <a:rPr lang="en-US" sz="1800" dirty="0" err="1" smtClean="0"/>
              <a:t>Balasubramanian</a:t>
            </a:r>
            <a:r>
              <a:rPr lang="en-US" sz="1800" dirty="0" smtClean="0"/>
              <a:t>, Gregory, and </a:t>
            </a:r>
            <a:r>
              <a:rPr lang="en-US" sz="1800" dirty="0" err="1" smtClean="0"/>
              <a:t>Tierens</a:t>
            </a:r>
            <a:r>
              <a:rPr lang="en-US" sz="1800" dirty="0" smtClean="0"/>
              <a:t> (2006) analyze various S&amp;P 500-overwriting strategies, concluding that such strategies “have very favorable performance characteristics at a range of risk levels.”</a:t>
            </a:r>
          </a:p>
          <a:p>
            <a:pPr lvl="1"/>
            <a:r>
              <a:rPr lang="en-US" sz="1800" dirty="0" smtClean="0"/>
              <a:t>Kapadia and </a:t>
            </a:r>
            <a:r>
              <a:rPr lang="en-US" sz="1800" dirty="0" err="1" smtClean="0"/>
              <a:t>Szado</a:t>
            </a:r>
            <a:r>
              <a:rPr lang="en-US" sz="1800" dirty="0" smtClean="0"/>
              <a:t> (2007) examine the buy-write strategy on Russell 2000, concluding “the buy-write strategy can outperform the index.”</a:t>
            </a:r>
          </a:p>
          <a:p>
            <a:endParaRPr lang="en-US" sz="2400" dirty="0"/>
          </a:p>
          <a:p>
            <a:endParaRPr lang="en-US" sz="2000" dirty="0" smtClean="0"/>
          </a:p>
          <a:p>
            <a:pPr marL="0" indent="0">
              <a:buNone/>
            </a:pPr>
            <a:endParaRPr lang="en-US" sz="2400" dirty="0" smtClean="0"/>
          </a:p>
          <a:p>
            <a:endParaRPr lang="en-US" dirty="0" smtClean="0"/>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dirty="0"/>
          </a:p>
        </p:txBody>
      </p:sp>
      <p:sp>
        <p:nvSpPr>
          <p:cNvPr id="4" name="Slide Number Placeholder 3"/>
          <p:cNvSpPr>
            <a:spLocks noGrp="1"/>
          </p:cNvSpPr>
          <p:nvPr>
            <p:ph type="sldNum" sz="quarter" idx="12"/>
          </p:nvPr>
        </p:nvSpPr>
        <p:spPr/>
        <p:txBody>
          <a:bodyPr/>
          <a:lstStyle/>
          <a:p>
            <a:fld id="{ABA4A12E-84C4-4336-A43F-C636CF6A37E1}"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sz="3600" dirty="0" smtClean="0"/>
              <a:t>Questions and Comments?</a:t>
            </a:r>
            <a:endParaRPr lang="en-US" sz="3600" dirty="0"/>
          </a:p>
        </p:txBody>
      </p:sp>
      <p:sp>
        <p:nvSpPr>
          <p:cNvPr id="4" name="Footer Placeholder 3"/>
          <p:cNvSpPr>
            <a:spLocks noGrp="1"/>
          </p:cNvSpPr>
          <p:nvPr>
            <p:ph type="ftr" sz="quarter" idx="11"/>
          </p:nvPr>
        </p:nvSpPr>
        <p:spPr/>
        <p:txBody>
          <a:bodyPr/>
          <a:lstStyle/>
          <a:p>
            <a:r>
              <a:rPr lang="en-US" smtClean="0"/>
              <a:t>Copyright © 2015 Michael L. Hemler and Thomas W. Miller, Jr.</a:t>
            </a:r>
            <a:endParaRPr lang="en-US" dirty="0"/>
          </a:p>
        </p:txBody>
      </p:sp>
      <p:sp>
        <p:nvSpPr>
          <p:cNvPr id="5" name="Slide Number Placeholder 4"/>
          <p:cNvSpPr>
            <a:spLocks noGrp="1"/>
          </p:cNvSpPr>
          <p:nvPr>
            <p:ph type="sldNum" sz="quarter" idx="12"/>
          </p:nvPr>
        </p:nvSpPr>
        <p:spPr/>
        <p:txBody>
          <a:bodyPr/>
          <a:lstStyle/>
          <a:p>
            <a:fld id="{ABA4A12E-84C4-4336-A43F-C636CF6A37E1}" type="slidenum">
              <a:rPr lang="en-US" smtClean="0"/>
              <a:pPr/>
              <a:t>30</a:t>
            </a:fld>
            <a:endParaRPr lang="en-US"/>
          </a:p>
        </p:txBody>
      </p:sp>
    </p:spTree>
    <p:extLst>
      <p:ext uri="{BB962C8B-B14F-4D97-AF65-F5344CB8AC3E}">
        <p14:creationId xmlns:p14="http://schemas.microsoft.com/office/powerpoint/2010/main" val="3540987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smtClean="0"/>
              <a:t>Introduction</a:t>
            </a:r>
            <a:endParaRPr lang="en-US" sz="3600" dirty="0"/>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r>
              <a:rPr lang="en-US" sz="2400" dirty="0" smtClean="0"/>
              <a:t>Another popular strategy is the collar: it combines a long equity position, a short call position, and a long put position.</a:t>
            </a:r>
            <a:br>
              <a:rPr lang="en-US" sz="2400" dirty="0" smtClean="0"/>
            </a:br>
            <a:endParaRPr lang="en-US" sz="2400" dirty="0" smtClean="0"/>
          </a:p>
          <a:p>
            <a:r>
              <a:rPr lang="en-US" sz="2400" dirty="0" smtClean="0"/>
              <a:t>A collar is simply a covered call that adds a long put position.</a:t>
            </a:r>
          </a:p>
          <a:p>
            <a:pPr lvl="1"/>
            <a:r>
              <a:rPr lang="en-US" sz="2000" dirty="0" smtClean="0"/>
              <a:t>The option parts are sometimes known as “split-strike” conversions.</a:t>
            </a:r>
          </a:p>
          <a:p>
            <a:pPr lvl="1"/>
            <a:r>
              <a:rPr lang="en-US" sz="2000" dirty="0" smtClean="0"/>
              <a:t>One can form a “zero-cost” collar, and combined it with long equity.</a:t>
            </a:r>
          </a:p>
          <a:p>
            <a:pPr lvl="1"/>
            <a:r>
              <a:rPr lang="en-US" sz="2000" dirty="0" smtClean="0"/>
              <a:t>The resulting payoff profile resembles a vertical bull spread. </a:t>
            </a:r>
            <a:br>
              <a:rPr lang="en-US" sz="2000" dirty="0" smtClean="0"/>
            </a:br>
            <a:endParaRPr lang="en-US" sz="2000" dirty="0" smtClean="0"/>
          </a:p>
          <a:p>
            <a:r>
              <a:rPr lang="en-US" sz="2400" dirty="0" smtClean="0"/>
              <a:t>Collar studies include:</a:t>
            </a:r>
          </a:p>
          <a:p>
            <a:pPr lvl="1"/>
            <a:r>
              <a:rPr lang="en-US" sz="1900" dirty="0" err="1" smtClean="0"/>
              <a:t>Szado</a:t>
            </a:r>
            <a:r>
              <a:rPr lang="en-US" sz="1900" dirty="0" smtClean="0"/>
              <a:t> and </a:t>
            </a:r>
            <a:r>
              <a:rPr lang="en-US" sz="1900" dirty="0" err="1" smtClean="0"/>
              <a:t>Schneeweis</a:t>
            </a:r>
            <a:r>
              <a:rPr lang="en-US" sz="1900" dirty="0" smtClean="0"/>
              <a:t> (2010) analyze collars based on the </a:t>
            </a:r>
            <a:r>
              <a:rPr lang="en-US" sz="1900" dirty="0" err="1" smtClean="0"/>
              <a:t>PowerShares</a:t>
            </a:r>
            <a:r>
              <a:rPr lang="en-US" sz="1900" dirty="0" smtClean="0"/>
              <a:t> QQQ exchange-traded fund. With their method, they conclude that collars gave superior returns and reduced risk compared to the buy-and-hold strategy.</a:t>
            </a:r>
          </a:p>
          <a:p>
            <a:pPr lvl="1"/>
            <a:r>
              <a:rPr lang="en-US" sz="1900" dirty="0" err="1" smtClean="0"/>
              <a:t>Szado</a:t>
            </a:r>
            <a:r>
              <a:rPr lang="en-US" sz="1900" dirty="0" smtClean="0"/>
              <a:t> and </a:t>
            </a:r>
            <a:r>
              <a:rPr lang="en-US" sz="1900" dirty="0" err="1" smtClean="0"/>
              <a:t>Schneeweis</a:t>
            </a:r>
            <a:r>
              <a:rPr lang="en-US" sz="1900" dirty="0" smtClean="0"/>
              <a:t> (2012) analyze collars across a range of asset classes, including equity, currency, commodity, real estate, and fixed income. They conclude that “for most of the asset classes considered, an options-based collar strategy … provides improved risk-adjusted performance and significant risk reduction.”</a:t>
            </a:r>
          </a:p>
          <a:p>
            <a:pPr marL="0" indent="0">
              <a:buNone/>
            </a:pPr>
            <a:endParaRPr lang="en-US" sz="2400" dirty="0" smtClean="0"/>
          </a:p>
          <a:p>
            <a:endParaRPr lang="en-US" dirty="0" smtClean="0"/>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dirty="0"/>
          </a:p>
        </p:txBody>
      </p:sp>
      <p:sp>
        <p:nvSpPr>
          <p:cNvPr id="4" name="Slide Number Placeholder 3"/>
          <p:cNvSpPr>
            <a:spLocks noGrp="1"/>
          </p:cNvSpPr>
          <p:nvPr>
            <p:ph type="sldNum" sz="quarter" idx="12"/>
          </p:nvPr>
        </p:nvSpPr>
        <p:spPr/>
        <p:txBody>
          <a:bodyPr/>
          <a:lstStyle/>
          <a:p>
            <a:fld id="{ABA4A12E-84C4-4336-A43F-C636CF6A37E1}" type="slidenum">
              <a:rPr lang="en-US" smtClean="0"/>
              <a:pPr/>
              <a:t>4</a:t>
            </a:fld>
            <a:endParaRPr lang="en-US" dirty="0"/>
          </a:p>
        </p:txBody>
      </p:sp>
    </p:spTree>
    <p:extLst>
      <p:ext uri="{BB962C8B-B14F-4D97-AF65-F5344CB8AC3E}">
        <p14:creationId xmlns:p14="http://schemas.microsoft.com/office/powerpoint/2010/main" val="1268229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smtClean="0"/>
              <a:t>Introduction</a:t>
            </a:r>
            <a:endParaRPr lang="en-US" sz="3600" dirty="0"/>
          </a:p>
        </p:txBody>
      </p:sp>
      <p:sp>
        <p:nvSpPr>
          <p:cNvPr id="3" name="Content Placeholder 2"/>
          <p:cNvSpPr>
            <a:spLocks noGrp="1"/>
          </p:cNvSpPr>
          <p:nvPr>
            <p:ph idx="1"/>
          </p:nvPr>
        </p:nvSpPr>
        <p:spPr>
          <a:xfrm>
            <a:off x="533400" y="1462785"/>
            <a:ext cx="8229600" cy="4480815"/>
          </a:xfrm>
        </p:spPr>
        <p:txBody>
          <a:bodyPr>
            <a:normAutofit fontScale="92500"/>
          </a:bodyPr>
          <a:lstStyle/>
          <a:p>
            <a:r>
              <a:rPr lang="en-US" sz="2800" dirty="0" smtClean="0"/>
              <a:t>In this study, we investigate the performance of options-based strategies.</a:t>
            </a:r>
            <a:br>
              <a:rPr lang="en-US" sz="2800" dirty="0" smtClean="0"/>
            </a:br>
            <a:r>
              <a:rPr lang="en-US" sz="2800" dirty="0" smtClean="0"/>
              <a:t> </a:t>
            </a:r>
          </a:p>
          <a:p>
            <a:r>
              <a:rPr lang="en-US" sz="2800" dirty="0" smtClean="0"/>
              <a:t>Our analysis differs in two major respects:</a:t>
            </a:r>
          </a:p>
          <a:p>
            <a:pPr lvl="1"/>
            <a:r>
              <a:rPr lang="en-US" sz="2400" dirty="0" smtClean="0"/>
              <a:t>We compare the relative performance of four (not one) options-based strategies versus the corresponding long equity strategy.</a:t>
            </a:r>
          </a:p>
          <a:p>
            <a:pPr lvl="1"/>
            <a:r>
              <a:rPr lang="en-US" sz="2400" dirty="0" smtClean="0"/>
              <a:t>We focus on individual stocks, not indexes (e.g., S&amp;P 500).</a:t>
            </a:r>
          </a:p>
          <a:p>
            <a:pPr lvl="2"/>
            <a:r>
              <a:rPr lang="en-US" sz="1800" dirty="0" smtClean="0"/>
              <a:t>S&amp;P 500 options are European; they cannot be exercised early. </a:t>
            </a:r>
          </a:p>
          <a:p>
            <a:pPr lvl="2"/>
            <a:r>
              <a:rPr lang="en-US" sz="1800" dirty="0" smtClean="0"/>
              <a:t>Options on individual stocks are American; they can be exercised early. </a:t>
            </a:r>
          </a:p>
          <a:p>
            <a:pPr lvl="2"/>
            <a:r>
              <a:rPr lang="en-US" sz="1800" dirty="0" smtClean="0"/>
              <a:t>This early exercise feature complicates the analysis if:</a:t>
            </a:r>
          </a:p>
          <a:p>
            <a:pPr lvl="3"/>
            <a:r>
              <a:rPr lang="en-US" sz="1500" dirty="0" smtClean="0"/>
              <a:t>There are dividends and the option strategy involves a short call position.</a:t>
            </a:r>
          </a:p>
          <a:p>
            <a:pPr lvl="3"/>
            <a:r>
              <a:rPr lang="en-US" sz="1500" dirty="0" smtClean="0"/>
              <a:t>The option strategy involves short put positions. </a:t>
            </a:r>
          </a:p>
          <a:p>
            <a:pPr marL="0" indent="0">
              <a:buNone/>
            </a:pPr>
            <a:endParaRPr lang="en-US" sz="2400" dirty="0" smtClean="0"/>
          </a:p>
          <a:p>
            <a:endParaRPr lang="en-US" dirty="0" smtClean="0"/>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dirty="0"/>
          </a:p>
        </p:txBody>
      </p:sp>
      <p:sp>
        <p:nvSpPr>
          <p:cNvPr id="4" name="Slide Number Placeholder 3"/>
          <p:cNvSpPr>
            <a:spLocks noGrp="1"/>
          </p:cNvSpPr>
          <p:nvPr>
            <p:ph type="sldNum" sz="quarter" idx="12"/>
          </p:nvPr>
        </p:nvSpPr>
        <p:spPr/>
        <p:txBody>
          <a:bodyPr/>
          <a:lstStyle/>
          <a:p>
            <a:fld id="{ABA4A12E-84C4-4336-A43F-C636CF6A37E1}" type="slidenum">
              <a:rPr lang="en-US" smtClean="0"/>
              <a:pPr/>
              <a:t>5</a:t>
            </a:fld>
            <a:endParaRPr lang="en-US"/>
          </a:p>
        </p:txBody>
      </p:sp>
    </p:spTree>
    <p:extLst>
      <p:ext uri="{BB962C8B-B14F-4D97-AF65-F5344CB8AC3E}">
        <p14:creationId xmlns:p14="http://schemas.microsoft.com/office/powerpoint/2010/main" val="9613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6357" name="Rectangle 5"/>
          <p:cNvSpPr>
            <a:spLocks noGrp="1" noChangeArrowheads="1"/>
          </p:cNvSpPr>
          <p:nvPr>
            <p:ph type="title"/>
          </p:nvPr>
        </p:nvSpPr>
        <p:spPr>
          <a:xfrm>
            <a:off x="457200" y="274637"/>
            <a:ext cx="8229600" cy="1096963"/>
          </a:xfrm>
        </p:spPr>
        <p:txBody>
          <a:bodyPr>
            <a:normAutofit/>
          </a:bodyPr>
          <a:lstStyle/>
          <a:p>
            <a:r>
              <a:rPr lang="en-US" sz="3200" dirty="0" smtClean="0"/>
              <a:t>Payoff Diagrams for</a:t>
            </a:r>
            <a:r>
              <a:rPr lang="en-US" sz="3200" dirty="0" smtClean="0">
                <a:solidFill>
                  <a:schemeClr val="tx1"/>
                </a:solidFill>
              </a:rPr>
              <a:t> Strategies We Investigate</a:t>
            </a:r>
            <a:br>
              <a:rPr lang="en-US" sz="3200" dirty="0" smtClean="0">
                <a:solidFill>
                  <a:schemeClr val="tx1"/>
                </a:solidFill>
              </a:rPr>
            </a:br>
            <a:r>
              <a:rPr lang="en-US" sz="2000" dirty="0" smtClean="0"/>
              <a:t>(Note:  We shall not be holding strategies until expiration</a:t>
            </a:r>
            <a:r>
              <a:rPr lang="en-US" sz="2000" dirty="0"/>
              <a:t>.</a:t>
            </a:r>
            <a:r>
              <a:rPr lang="en-US" sz="2000" dirty="0" smtClean="0"/>
              <a:t>)</a:t>
            </a:r>
            <a:endParaRPr lang="en-US" sz="2000" dirty="0">
              <a:solidFill>
                <a:schemeClr val="tx1"/>
              </a:solidFill>
            </a:endParaRPr>
          </a:p>
        </p:txBody>
      </p:sp>
      <p:sp>
        <p:nvSpPr>
          <p:cNvPr id="2" name="Footer Placeholder 1"/>
          <p:cNvSpPr>
            <a:spLocks noGrp="1"/>
          </p:cNvSpPr>
          <p:nvPr>
            <p:ph type="ftr" sz="quarter" idx="11"/>
          </p:nvPr>
        </p:nvSpPr>
        <p:spPr/>
        <p:txBody>
          <a:bodyPr/>
          <a:lstStyle/>
          <a:p>
            <a:r>
              <a:rPr lang="en-US" dirty="0" smtClean="0"/>
              <a:t>Copyright © 2015 Michael L. Hemler and Thomas W. Miller, Jr.</a:t>
            </a:r>
            <a:endParaRPr lang="en-US" dirty="0"/>
          </a:p>
        </p:txBody>
      </p:sp>
      <p:graphicFrame>
        <p:nvGraphicFramePr>
          <p:cNvPr id="14" name="Object 13"/>
          <p:cNvGraphicFramePr>
            <a:graphicFrameLocks noChangeAspect="1"/>
          </p:cNvGraphicFramePr>
          <p:nvPr>
            <p:extLst>
              <p:ext uri="{D42A27DB-BD31-4B8C-83A1-F6EECF244321}">
                <p14:modId xmlns:p14="http://schemas.microsoft.com/office/powerpoint/2010/main" val="2563564184"/>
              </p:ext>
            </p:extLst>
          </p:nvPr>
        </p:nvGraphicFramePr>
        <p:xfrm>
          <a:off x="1752600" y="1447800"/>
          <a:ext cx="5626176" cy="4821455"/>
        </p:xfrm>
        <a:graphic>
          <a:graphicData uri="http://schemas.openxmlformats.org/presentationml/2006/ole">
            <mc:AlternateContent xmlns:mc="http://schemas.openxmlformats.org/markup-compatibility/2006">
              <mc:Choice xmlns:v="urn:schemas-microsoft-com:vml" Requires="v">
                <p:oleObj spid="_x0000_s1180" name="Worksheet" r:id="rId4" imgW="5953190" imgH="5343570" progId="Excel.Sheet.12">
                  <p:embed/>
                </p:oleObj>
              </mc:Choice>
              <mc:Fallback>
                <p:oleObj name="Worksheet" r:id="rId4" imgW="5953190" imgH="5343570" progId="Excel.Sheet.12">
                  <p:embed/>
                  <p:pic>
                    <p:nvPicPr>
                      <p:cNvPr id="0" name=""/>
                      <p:cNvPicPr/>
                      <p:nvPr/>
                    </p:nvPicPr>
                    <p:blipFill>
                      <a:blip r:embed="rId5"/>
                      <a:stretch>
                        <a:fillRect/>
                      </a:stretch>
                    </p:blipFill>
                    <p:spPr>
                      <a:xfrm>
                        <a:off x="1752600" y="1447800"/>
                        <a:ext cx="5626176" cy="4821455"/>
                      </a:xfrm>
                      <a:prstGeom prst="rect">
                        <a:avLst/>
                      </a:prstGeom>
                    </p:spPr>
                  </p:pic>
                </p:oleObj>
              </mc:Fallback>
            </mc:AlternateContent>
          </a:graphicData>
        </a:graphic>
      </p:graphicFrame>
      <p:sp>
        <p:nvSpPr>
          <p:cNvPr id="3" name="Slide Number Placeholder 2"/>
          <p:cNvSpPr>
            <a:spLocks noGrp="1"/>
          </p:cNvSpPr>
          <p:nvPr>
            <p:ph type="sldNum" sz="quarter" idx="12"/>
          </p:nvPr>
        </p:nvSpPr>
        <p:spPr/>
        <p:txBody>
          <a:bodyPr/>
          <a:lstStyle/>
          <a:p>
            <a:fld id="{ABA4A12E-84C4-4336-A43F-C636CF6A37E1}" type="slidenum">
              <a:rPr lang="en-US" smtClean="0"/>
              <a:pPr/>
              <a:t>6</a:t>
            </a:fld>
            <a:endParaRPr lang="en-US"/>
          </a:p>
        </p:txBody>
      </p:sp>
    </p:spTree>
    <p:extLst>
      <p:ext uri="{BB962C8B-B14F-4D97-AF65-F5344CB8AC3E}">
        <p14:creationId xmlns:p14="http://schemas.microsoft.com/office/powerpoint/2010/main" val="2093700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smtClean="0"/>
              <a:t>What Do We Do and What Do We Find?</a:t>
            </a:r>
            <a:endParaRPr lang="en-US" sz="3600" dirty="0"/>
          </a:p>
        </p:txBody>
      </p:sp>
      <p:sp>
        <p:nvSpPr>
          <p:cNvPr id="3" name="Content Placeholder 2"/>
          <p:cNvSpPr>
            <a:spLocks noGrp="1"/>
          </p:cNvSpPr>
          <p:nvPr>
            <p:ph idx="1"/>
          </p:nvPr>
        </p:nvSpPr>
        <p:spPr>
          <a:xfrm>
            <a:off x="457200" y="1143000"/>
            <a:ext cx="8229600" cy="5105400"/>
          </a:xfrm>
        </p:spPr>
        <p:txBody>
          <a:bodyPr>
            <a:normAutofit fontScale="92500" lnSpcReduction="20000"/>
          </a:bodyPr>
          <a:lstStyle/>
          <a:p>
            <a:r>
              <a:rPr lang="en-US" sz="2400" dirty="0"/>
              <a:t>W</a:t>
            </a:r>
            <a:r>
              <a:rPr lang="en-US" sz="2400" dirty="0" smtClean="0"/>
              <a:t>hat Do We Do?</a:t>
            </a:r>
            <a:endParaRPr lang="en-US" sz="2000" dirty="0" smtClean="0"/>
          </a:p>
          <a:p>
            <a:pPr lvl="1"/>
            <a:r>
              <a:rPr lang="en-US" sz="1900" dirty="0" smtClean="0"/>
              <a:t>We examine the relative performance of four option strategies and long equity using ten stocks commonly used in 401(k)s. </a:t>
            </a:r>
          </a:p>
          <a:p>
            <a:pPr lvl="1"/>
            <a:r>
              <a:rPr lang="en-US" sz="1900" dirty="0" smtClean="0"/>
              <a:t>We examine performance during 2003-2013, both over the entire period and the first and second halves.</a:t>
            </a:r>
          </a:p>
          <a:p>
            <a:pPr lvl="1"/>
            <a:r>
              <a:rPr lang="en-US" sz="1900" dirty="0" smtClean="0"/>
              <a:t>We use four popular performance measures (Sharpe ratio, Jensen’s alpha, </a:t>
            </a:r>
            <a:r>
              <a:rPr lang="en-US" sz="1900" dirty="0" err="1" smtClean="0"/>
              <a:t>Treynor</a:t>
            </a:r>
            <a:r>
              <a:rPr lang="en-US" sz="1900" dirty="0" smtClean="0"/>
              <a:t> ratio, and </a:t>
            </a:r>
            <a:r>
              <a:rPr lang="en-US" sz="1900" dirty="0" err="1" smtClean="0"/>
              <a:t>Sortino</a:t>
            </a:r>
            <a:r>
              <a:rPr lang="en-US" sz="1900" dirty="0" smtClean="0"/>
              <a:t> ratio).</a:t>
            </a:r>
          </a:p>
          <a:p>
            <a:pPr lvl="1"/>
            <a:r>
              <a:rPr lang="en-US" sz="1900" dirty="0" smtClean="0"/>
              <a:t>For simplicity we ignore early exercise and transaction costs. </a:t>
            </a:r>
            <a:r>
              <a:rPr lang="en-US" sz="2000" dirty="0" smtClean="0"/>
              <a:t/>
            </a:r>
            <a:br>
              <a:rPr lang="en-US" sz="2000" dirty="0" smtClean="0"/>
            </a:br>
            <a:endParaRPr lang="en-US" sz="2000" dirty="0" smtClean="0"/>
          </a:p>
          <a:p>
            <a:r>
              <a:rPr lang="en-US" sz="2400" dirty="0" smtClean="0"/>
              <a:t>What Do We Find?</a:t>
            </a:r>
          </a:p>
          <a:p>
            <a:pPr lvl="1"/>
            <a:r>
              <a:rPr lang="en-US" sz="1900" dirty="0" smtClean="0"/>
              <a:t>In general, the covered combination and covered call strategies outperform the long stock strategy</a:t>
            </a:r>
          </a:p>
          <a:p>
            <a:pPr lvl="1"/>
            <a:r>
              <a:rPr lang="en-US" sz="1900" dirty="0" smtClean="0"/>
              <a:t>In general, the long stock strategy outperforms the collar and protective put strategies.</a:t>
            </a:r>
          </a:p>
          <a:p>
            <a:pPr lvl="1"/>
            <a:r>
              <a:rPr lang="en-US" sz="1900" dirty="0" smtClean="0">
                <a:solidFill>
                  <a:srgbClr val="FF0000"/>
                </a:solidFill>
              </a:rPr>
              <a:t>Our findings are preliminary because we do not have definitive answers to: </a:t>
            </a:r>
          </a:p>
          <a:p>
            <a:pPr lvl="2"/>
            <a:r>
              <a:rPr lang="en-US" sz="1600" dirty="0" smtClean="0"/>
              <a:t>What is the impact of early exercise?</a:t>
            </a:r>
          </a:p>
          <a:p>
            <a:pPr lvl="2"/>
            <a:r>
              <a:rPr lang="en-US" sz="1600" dirty="0" smtClean="0"/>
              <a:t>What is the effect of transaction costs?</a:t>
            </a:r>
          </a:p>
          <a:p>
            <a:pPr lvl="2"/>
            <a:r>
              <a:rPr lang="en-US" sz="1600" dirty="0" smtClean="0"/>
              <a:t>To what extent does the Leland (1999) critique alter the interpretation of CAPM-based performance measures?</a:t>
            </a:r>
            <a:endParaRPr lang="en-US" sz="2000" dirty="0" smtClean="0"/>
          </a:p>
          <a:p>
            <a:pPr marL="0" indent="0">
              <a:buNone/>
            </a:pPr>
            <a:endParaRPr lang="en-US" dirty="0" smtClean="0"/>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dirty="0"/>
          </a:p>
        </p:txBody>
      </p:sp>
      <p:sp>
        <p:nvSpPr>
          <p:cNvPr id="4" name="Slide Number Placeholder 3"/>
          <p:cNvSpPr>
            <a:spLocks noGrp="1"/>
          </p:cNvSpPr>
          <p:nvPr>
            <p:ph type="sldNum" sz="quarter" idx="12"/>
          </p:nvPr>
        </p:nvSpPr>
        <p:spPr/>
        <p:txBody>
          <a:bodyPr/>
          <a:lstStyle/>
          <a:p>
            <a:fld id="{ABA4A12E-84C4-4336-A43F-C636CF6A37E1}" type="slidenum">
              <a:rPr lang="en-US" smtClean="0"/>
              <a:pPr/>
              <a:t>7</a:t>
            </a:fld>
            <a:endParaRPr lang="en-US"/>
          </a:p>
        </p:txBody>
      </p:sp>
    </p:spTree>
    <p:extLst>
      <p:ext uri="{BB962C8B-B14F-4D97-AF65-F5344CB8AC3E}">
        <p14:creationId xmlns:p14="http://schemas.microsoft.com/office/powerpoint/2010/main" val="3166727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smtClean="0"/>
              <a:t>The Stocks in The Study</a:t>
            </a:r>
            <a:endParaRPr lang="en-US" sz="3600"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r>
              <a:rPr lang="en-US" sz="2100" dirty="0" smtClean="0"/>
              <a:t>We wanted a small, representative sample that might especially interest large institutional investors who typically “buy and hold” stocks. </a:t>
            </a:r>
          </a:p>
          <a:p>
            <a:endParaRPr lang="en-US" sz="2100" dirty="0"/>
          </a:p>
          <a:p>
            <a:r>
              <a:rPr lang="en-US" sz="2100" dirty="0" smtClean="0"/>
              <a:t>We also wanted a “third party” to choose the stocks in order to avoid any accusation of “cherry picking” firms for our sample.</a:t>
            </a:r>
          </a:p>
          <a:p>
            <a:endParaRPr lang="en-US" sz="2100" dirty="0" smtClean="0"/>
          </a:p>
          <a:p>
            <a:r>
              <a:rPr lang="en-US" sz="2100" dirty="0" smtClean="0"/>
              <a:t>We use a list of ten stocks given in the </a:t>
            </a:r>
            <a:r>
              <a:rPr lang="en-US" sz="2100" i="1" dirty="0" smtClean="0"/>
              <a:t>CNBC</a:t>
            </a:r>
            <a:r>
              <a:rPr lang="en-US" sz="2100" dirty="0" smtClean="0"/>
              <a:t> story of September 12, 2012, entitled “Widely Held Stocks in 401(k)s.”</a:t>
            </a:r>
          </a:p>
          <a:p>
            <a:pPr lvl="1"/>
            <a:r>
              <a:rPr lang="en-US" sz="1600" dirty="0" smtClean="0"/>
              <a:t>See </a:t>
            </a:r>
            <a:r>
              <a:rPr lang="en-US" sz="1600" dirty="0"/>
              <a:t> </a:t>
            </a:r>
            <a:r>
              <a:rPr lang="en-US" sz="1600" dirty="0">
                <a:hlinkClick r:id="rId3"/>
              </a:rPr>
              <a:t>http://</a:t>
            </a:r>
            <a:r>
              <a:rPr lang="en-US" sz="1600" dirty="0" smtClean="0">
                <a:hlinkClick r:id="rId3"/>
              </a:rPr>
              <a:t>www.cnbc.com/id/48939384/page/1</a:t>
            </a:r>
            <a:r>
              <a:rPr lang="en-US" sz="1600" dirty="0"/>
              <a:t>.</a:t>
            </a:r>
            <a:r>
              <a:rPr lang="en-US" sz="1600" dirty="0" smtClean="0"/>
              <a:t/>
            </a:r>
            <a:br>
              <a:rPr lang="en-US" sz="1600" dirty="0" smtClean="0"/>
            </a:br>
            <a:r>
              <a:rPr lang="en-US" sz="1600" dirty="0" smtClean="0"/>
              <a:t>	</a:t>
            </a:r>
          </a:p>
          <a:p>
            <a:r>
              <a:rPr lang="en-US" sz="2100" i="1" dirty="0" smtClean="0"/>
              <a:t>CNBC</a:t>
            </a:r>
            <a:r>
              <a:rPr lang="en-US" sz="2100" dirty="0" smtClean="0"/>
              <a:t> asked </a:t>
            </a:r>
            <a:r>
              <a:rPr lang="en-US" sz="2100" i="1" dirty="0" smtClean="0"/>
              <a:t>Morningstar</a:t>
            </a:r>
            <a:r>
              <a:rPr lang="en-US" sz="2100" dirty="0" smtClean="0"/>
              <a:t> to compile a list of the top ten firms in 401(k)s. </a:t>
            </a:r>
            <a:br>
              <a:rPr lang="en-US" sz="2100" dirty="0" smtClean="0"/>
            </a:br>
            <a:endParaRPr lang="en-US" sz="2100" dirty="0" smtClean="0"/>
          </a:p>
          <a:p>
            <a:r>
              <a:rPr lang="en-US" sz="2100" dirty="0" smtClean="0"/>
              <a:t>In decreasing order:  </a:t>
            </a:r>
            <a:r>
              <a:rPr lang="en-US" sz="2100" dirty="0" smtClean="0">
                <a:solidFill>
                  <a:srgbClr val="FF3300"/>
                </a:solidFill>
              </a:rPr>
              <a:t>ExxonMobil, Comcast, Berkshire Hathaway (Class A), Oracle, Microsoft, Coca-Cola, Amazon, Wells Fargo, Google, and Apple.</a:t>
            </a:r>
          </a:p>
          <a:p>
            <a:pPr lvl="1"/>
            <a:r>
              <a:rPr lang="en-US" sz="1600" dirty="0" smtClean="0"/>
              <a:t>There are no exchange-traded options on </a:t>
            </a:r>
            <a:r>
              <a:rPr lang="en-US" sz="1600" dirty="0"/>
              <a:t>Berkshire Hathaway (Class A), </a:t>
            </a:r>
            <a:r>
              <a:rPr lang="en-US" sz="1600" dirty="0" smtClean="0"/>
              <a:t>but there are such options on </a:t>
            </a:r>
            <a:r>
              <a:rPr lang="en-US" sz="1600" dirty="0"/>
              <a:t>Berkshire Hathaway (Class </a:t>
            </a:r>
            <a:r>
              <a:rPr lang="en-US" sz="1600" dirty="0" smtClean="0"/>
              <a:t>B).  </a:t>
            </a:r>
          </a:p>
          <a:p>
            <a:pPr lvl="1"/>
            <a:r>
              <a:rPr lang="en-US" sz="1600" dirty="0" smtClean="0"/>
              <a:t>Rather than drop Berkshire Hathaway, we substitute Class B for Class A.</a:t>
            </a:r>
          </a:p>
          <a:p>
            <a:pPr marL="457200" lvl="1" indent="0">
              <a:buNone/>
            </a:pPr>
            <a:endParaRPr lang="en-US" sz="1600" b="1" dirty="0"/>
          </a:p>
          <a:p>
            <a:endParaRPr lang="en-US" sz="2000" dirty="0" smtClean="0"/>
          </a:p>
          <a:p>
            <a:pPr marL="0" indent="0">
              <a:buNone/>
            </a:pPr>
            <a:endParaRPr lang="en-US" sz="2400" dirty="0" smtClean="0"/>
          </a:p>
          <a:p>
            <a:endParaRPr lang="en-US" dirty="0" smtClean="0"/>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8</a:t>
            </a:fld>
            <a:endParaRPr lang="en-US"/>
          </a:p>
        </p:txBody>
      </p:sp>
    </p:spTree>
    <p:extLst>
      <p:ext uri="{BB962C8B-B14F-4D97-AF65-F5344CB8AC3E}">
        <p14:creationId xmlns:p14="http://schemas.microsoft.com/office/powerpoint/2010/main" val="1573615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smtClean="0"/>
              <a:t>Sample Period and Data Sources</a:t>
            </a:r>
            <a:endParaRPr lang="en-US" sz="3600" dirty="0"/>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sz="2400" dirty="0" smtClean="0"/>
              <a:t>Our sample period runs from January, 2003 through August, 2013, which is the last month for which we have options data.</a:t>
            </a:r>
          </a:p>
          <a:p>
            <a:pPr lvl="1"/>
            <a:r>
              <a:rPr lang="en-US" sz="2000" dirty="0"/>
              <a:t>There are 50 observations for Berkshire Hathaway, 108 observations for Google, and </a:t>
            </a:r>
            <a:r>
              <a:rPr lang="en-US" sz="2000" dirty="0" smtClean="0"/>
              <a:t>  128 </a:t>
            </a:r>
            <a:r>
              <a:rPr lang="en-US" sz="2000" dirty="0"/>
              <a:t>for all other stocks due to different dates for introduction of option trading</a:t>
            </a:r>
            <a:r>
              <a:rPr lang="en-US" sz="2000" dirty="0" smtClean="0"/>
              <a:t>. </a:t>
            </a:r>
            <a:br>
              <a:rPr lang="en-US" sz="2000" dirty="0" smtClean="0"/>
            </a:br>
            <a:endParaRPr lang="en-US" sz="2000" dirty="0" smtClean="0"/>
          </a:p>
          <a:p>
            <a:r>
              <a:rPr lang="en-US" sz="2400" dirty="0" smtClean="0"/>
              <a:t>For convenience, in our sample:</a:t>
            </a:r>
          </a:p>
          <a:p>
            <a:pPr lvl="1"/>
            <a:r>
              <a:rPr lang="en-US" sz="2000" dirty="0" smtClean="0"/>
              <a:t>We call 2002-2007 the first half. </a:t>
            </a:r>
          </a:p>
          <a:p>
            <a:pPr lvl="1"/>
            <a:r>
              <a:rPr lang="en-US" sz="2000" dirty="0" smtClean="0"/>
              <a:t>We call 2008-2013 the second half.</a:t>
            </a:r>
            <a:br>
              <a:rPr lang="en-US" sz="2000" dirty="0" smtClean="0"/>
            </a:br>
            <a:endParaRPr lang="en-US" sz="2000" dirty="0" smtClean="0"/>
          </a:p>
          <a:p>
            <a:r>
              <a:rPr lang="en-US" sz="2400" dirty="0" smtClean="0"/>
              <a:t>Our stock and T-bill data are from the Center for Research in Security Prices (CRSP). </a:t>
            </a:r>
          </a:p>
          <a:p>
            <a:pPr lvl="1"/>
            <a:r>
              <a:rPr lang="en-US" sz="2000" dirty="0"/>
              <a:t>Stock returns are value-weighted returns including distributions. </a:t>
            </a:r>
            <a:endParaRPr lang="en-US" sz="2000" dirty="0" smtClean="0"/>
          </a:p>
          <a:p>
            <a:pPr lvl="1"/>
            <a:r>
              <a:rPr lang="en-US" sz="2000" dirty="0" smtClean="0"/>
              <a:t>T-bill </a:t>
            </a:r>
            <a:r>
              <a:rPr lang="en-US" sz="2000" dirty="0"/>
              <a:t>returns are based on a thirty-day target maturity.</a:t>
            </a:r>
            <a:endParaRPr lang="en-US" sz="2000" dirty="0" smtClean="0"/>
          </a:p>
          <a:p>
            <a:pPr lvl="1"/>
            <a:endParaRPr lang="en-US" sz="2000" dirty="0" smtClean="0"/>
          </a:p>
          <a:p>
            <a:r>
              <a:rPr lang="en-US" sz="2400" dirty="0" smtClean="0"/>
              <a:t>Options data are from </a:t>
            </a:r>
            <a:r>
              <a:rPr lang="en-US" sz="2400" i="1" dirty="0" err="1" smtClean="0"/>
              <a:t>OptionMetrics</a:t>
            </a:r>
            <a:r>
              <a:rPr lang="en-US" sz="2400" dirty="0" smtClean="0"/>
              <a:t>, with the exception of early exercise data from the Options Clearing Corporation (OCC).</a:t>
            </a:r>
            <a:br>
              <a:rPr lang="en-US" sz="2400" dirty="0" smtClean="0"/>
            </a:br>
            <a:endParaRPr lang="en-US" sz="2400" dirty="0" smtClean="0"/>
          </a:p>
          <a:p>
            <a:r>
              <a:rPr lang="en-US" sz="2400" dirty="0" smtClean="0"/>
              <a:t>Options returns are based on bid-ask midpoints.</a:t>
            </a:r>
          </a:p>
          <a:p>
            <a:endParaRPr lang="en-US" sz="2400" dirty="0" smtClean="0"/>
          </a:p>
          <a:p>
            <a:endParaRPr lang="en-US" dirty="0" smtClean="0"/>
          </a:p>
        </p:txBody>
      </p:sp>
      <p:sp>
        <p:nvSpPr>
          <p:cNvPr id="5" name="Footer Placeholder 4"/>
          <p:cNvSpPr>
            <a:spLocks noGrp="1"/>
          </p:cNvSpPr>
          <p:nvPr>
            <p:ph type="ftr" sz="quarter" idx="11"/>
          </p:nvPr>
        </p:nvSpPr>
        <p:spPr/>
        <p:txBody>
          <a:bodyPr/>
          <a:lstStyle/>
          <a:p>
            <a:r>
              <a:rPr lang="en-US" smtClean="0"/>
              <a:t>Copyright © 2015 Michael L. Hemler and Thomas W. Miller, Jr.</a:t>
            </a:r>
            <a:endParaRPr lang="en-US"/>
          </a:p>
        </p:txBody>
      </p:sp>
      <p:sp>
        <p:nvSpPr>
          <p:cNvPr id="4" name="Slide Number Placeholder 3"/>
          <p:cNvSpPr>
            <a:spLocks noGrp="1"/>
          </p:cNvSpPr>
          <p:nvPr>
            <p:ph type="sldNum" sz="quarter" idx="12"/>
          </p:nvPr>
        </p:nvSpPr>
        <p:spPr/>
        <p:txBody>
          <a:bodyPr/>
          <a:lstStyle/>
          <a:p>
            <a:fld id="{ABA4A12E-84C4-4336-A43F-C636CF6A37E1}" type="slidenum">
              <a:rPr lang="en-US" smtClean="0"/>
              <a:pPr/>
              <a:t>9</a:t>
            </a:fld>
            <a:endParaRPr lang="en-US"/>
          </a:p>
        </p:txBody>
      </p:sp>
    </p:spTree>
    <p:extLst>
      <p:ext uri="{BB962C8B-B14F-4D97-AF65-F5344CB8AC3E}">
        <p14:creationId xmlns:p14="http://schemas.microsoft.com/office/powerpoint/2010/main" val="4098813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12659</TotalTime>
  <Words>1772</Words>
  <Application>Microsoft Office PowerPoint</Application>
  <PresentationFormat>On-screen Show (4:3)</PresentationFormat>
  <Paragraphs>307</Paragraphs>
  <Slides>30</Slides>
  <Notes>27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Office Theme</vt:lpstr>
      <vt:lpstr>Worksheet</vt:lpstr>
      <vt:lpstr>The Performance of Options-Based Investment Strategies: Evidence for Individual Stocks During 2003─2013</vt:lpstr>
      <vt:lpstr>Prologue: What Motivated This Study?</vt:lpstr>
      <vt:lpstr>Introduction</vt:lpstr>
      <vt:lpstr>Introduction</vt:lpstr>
      <vt:lpstr>Introduction</vt:lpstr>
      <vt:lpstr>Payoff Diagrams for Strategies We Investigate (Note:  We shall not be holding strategies until expiration.)</vt:lpstr>
      <vt:lpstr>What Do We Do and What Do We Find?</vt:lpstr>
      <vt:lpstr>The Stocks in The Study</vt:lpstr>
      <vt:lpstr>Sample Period and Data Sources</vt:lpstr>
      <vt:lpstr>How Do We Implement the Option Strategies?</vt:lpstr>
      <vt:lpstr>Empirical Results</vt:lpstr>
      <vt:lpstr>Comparing Mean Returns and Standard Deviations of Returns Between Each Option Strategy and Long Equity </vt:lpstr>
      <vt:lpstr>Exhibit 1 Average Differential Means and Standard Deviations of Returns Between Four Option Strategies and  the Corresponding Long Equity Strategy for Ten Stocks  (January, 2003 – August, 2013) </vt:lpstr>
      <vt:lpstr>Performance Measures</vt:lpstr>
      <vt:lpstr>Exhibit 2 Average Rankings of the Relative Performance of Four Option Strategies  and the Corresponding Long Equity Strategy for Ten Stocks (January, 2003 – August, 2013)</vt:lpstr>
      <vt:lpstr>Empirical Results</vt:lpstr>
      <vt:lpstr> How Do Cumulative Returns Compare  Across These Five Strategies?</vt:lpstr>
      <vt:lpstr>Exhibit 3 Rankings of Performance of Cumulative Returns from Five Strategies for Ten Stocks  (January, 2003 – August, 2013)</vt:lpstr>
      <vt:lpstr>Cumulative Return on a $1 Investment in AAPL</vt:lpstr>
      <vt:lpstr>PowerPoint Presentation</vt:lpstr>
      <vt:lpstr>PowerPoint Presentation</vt:lpstr>
      <vt:lpstr>First Complicating Issue: Transaction Costs</vt:lpstr>
      <vt:lpstr>Second Complicating Issue:  Non-Normality of Returns</vt:lpstr>
      <vt:lpstr>Second Complicating Issue:  Non-Normality of Returns, Cont.</vt:lpstr>
      <vt:lpstr>Third Complicating Issue:  Early Exercise </vt:lpstr>
      <vt:lpstr>Early Exercise</vt:lpstr>
      <vt:lpstr>“Costs of Competition Send Amazon Profit Down 58%” http://www.nytimes.com/2006/07/26/technology/26amazon.html?_r=0</vt:lpstr>
      <vt:lpstr>Summary of Our Results to this Point</vt:lpstr>
      <vt:lpstr>Where Do We Go From Here?</vt:lpstr>
      <vt:lpstr>Questions and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 Miller</dc:creator>
  <cp:lastModifiedBy>NDAdmin</cp:lastModifiedBy>
  <cp:revision>374</cp:revision>
  <dcterms:created xsi:type="dcterms:W3CDTF">2009-10-22T05:22:23Z</dcterms:created>
  <dcterms:modified xsi:type="dcterms:W3CDTF">2015-05-06T14:31:44Z</dcterms:modified>
</cp:coreProperties>
</file>